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5628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96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4943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1551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5321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1468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3674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193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1471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984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0523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43944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4958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6497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0748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1435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29BFC-91AB-4973-9372-CDA3B9FE93C5}" type="datetimeFigureOut">
              <a:rPr lang="hu-HU" smtClean="0"/>
              <a:t>2023.01.04.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88B166E-9E53-4953-BD2F-6AE26E0F28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3884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3E7C4E9-5908-8E01-9CA5-7934DA1254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5592" y="406400"/>
            <a:ext cx="7197306" cy="611517"/>
          </a:xfrm>
        </p:spPr>
        <p:txBody>
          <a:bodyPr>
            <a:normAutofit/>
          </a:bodyPr>
          <a:lstStyle/>
          <a:p>
            <a:r>
              <a:rPr lang="hu-HU" sz="2800" dirty="0" err="1"/>
              <a:t>Hőhíd</a:t>
            </a:r>
            <a:r>
              <a:rPr lang="hu-HU" sz="2800" dirty="0"/>
              <a:t> számítások az Agros2D programmal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5174EADA-0DF1-5C5A-D6EA-B5A9A6E7B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9279" y="1905194"/>
            <a:ext cx="2369793" cy="2376487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305A7FD6-4470-1697-B1BE-73149CF067C7}"/>
              </a:ext>
            </a:extLst>
          </p:cNvPr>
          <p:cNvSpPr txBox="1"/>
          <p:nvPr/>
        </p:nvSpPr>
        <p:spPr>
          <a:xfrm>
            <a:off x="6349042" y="4718649"/>
            <a:ext cx="33970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>
                <a:solidFill>
                  <a:srgbClr val="008000"/>
                </a:solidFill>
                <a:effectLst/>
              </a:rPr>
              <a:t>qi: 116.74 W/m </a:t>
            </a:r>
            <a:br>
              <a:rPr lang="pl-PL" sz="1200" dirty="0">
                <a:effectLst/>
              </a:rPr>
            </a:br>
            <a:r>
              <a:rPr lang="pl-PL" sz="1200" dirty="0">
                <a:solidFill>
                  <a:srgbClr val="008000"/>
                </a:solidFill>
                <a:effectLst/>
              </a:rPr>
              <a:t>qe: 116.69 W/m </a:t>
            </a:r>
            <a:br>
              <a:rPr lang="pl-PL" sz="1200" dirty="0">
                <a:effectLst/>
              </a:rPr>
            </a:br>
            <a:r>
              <a:rPr lang="pl-PL" sz="1200" dirty="0">
                <a:solidFill>
                  <a:srgbClr val="008000"/>
                </a:solidFill>
                <a:effectLst/>
              </a:rPr>
              <a:t>L2d: 3.335 W/mK </a:t>
            </a:r>
            <a:br>
              <a:rPr lang="pl-PL" sz="1200" dirty="0">
                <a:effectLst/>
              </a:rPr>
            </a:br>
            <a:r>
              <a:rPr lang="pl-PL" sz="1200" dirty="0">
                <a:solidFill>
                  <a:srgbClr val="008000"/>
                </a:solidFill>
                <a:effectLst/>
              </a:rPr>
              <a:t>A*U: 2.6400 m * 1.5149 W/m2K = 3.999 W/mK </a:t>
            </a:r>
            <a:br>
              <a:rPr lang="pl-PL" sz="1200" dirty="0">
                <a:effectLst/>
              </a:rPr>
            </a:br>
            <a:r>
              <a:rPr lang="pl-PL" sz="1200" b="1" dirty="0">
                <a:solidFill>
                  <a:srgbClr val="008000"/>
                </a:solidFill>
                <a:effectLst/>
              </a:rPr>
              <a:t>Pszi: -0.665 W/mK </a:t>
            </a:r>
            <a:endParaRPr lang="hu-HU" sz="1200" b="1" dirty="0"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CA8E4171-40AD-0909-7D83-003E793B9884}"/>
              </a:ext>
            </a:extLst>
          </p:cNvPr>
          <p:cNvSpPr txBox="1"/>
          <p:nvPr/>
        </p:nvSpPr>
        <p:spPr>
          <a:xfrm>
            <a:off x="6418053" y="1414732"/>
            <a:ext cx="18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Negatív falsarok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161DDC9B-0949-1468-8319-5EBF36C99144}"/>
              </a:ext>
            </a:extLst>
          </p:cNvPr>
          <p:cNvSpPr txBox="1"/>
          <p:nvPr/>
        </p:nvSpPr>
        <p:spPr>
          <a:xfrm>
            <a:off x="2320505" y="1414732"/>
            <a:ext cx="175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Pozitív falsarok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0308AE25-6490-9C04-A7E7-8E71F2AB3356}"/>
              </a:ext>
            </a:extLst>
          </p:cNvPr>
          <p:cNvSpPr txBox="1"/>
          <p:nvPr/>
        </p:nvSpPr>
        <p:spPr>
          <a:xfrm>
            <a:off x="2001329" y="4718649"/>
            <a:ext cx="339708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>
                <a:solidFill>
                  <a:srgbClr val="008000"/>
                </a:solidFill>
                <a:effectLst/>
              </a:rPr>
              <a:t>qi: 113.40 W/m </a:t>
            </a:r>
            <a:br>
              <a:rPr lang="pl-PL" sz="1200" dirty="0">
                <a:effectLst/>
              </a:rPr>
            </a:br>
            <a:r>
              <a:rPr lang="pl-PL" sz="1200" dirty="0">
                <a:solidFill>
                  <a:srgbClr val="008000"/>
                </a:solidFill>
                <a:effectLst/>
              </a:rPr>
              <a:t>qe: 113.43 W/m </a:t>
            </a:r>
            <a:br>
              <a:rPr lang="pl-PL" sz="1200" dirty="0">
                <a:effectLst/>
              </a:rPr>
            </a:br>
            <a:r>
              <a:rPr lang="pl-PL" sz="1200" dirty="0">
                <a:solidFill>
                  <a:srgbClr val="008000"/>
                </a:solidFill>
                <a:effectLst/>
              </a:rPr>
              <a:t>L2d: 3.240 W/mK </a:t>
            </a:r>
            <a:br>
              <a:rPr lang="pl-PL" sz="1200" dirty="0">
                <a:effectLst/>
              </a:rPr>
            </a:br>
            <a:r>
              <a:rPr lang="pl-PL" sz="1200" dirty="0">
                <a:solidFill>
                  <a:srgbClr val="008000"/>
                </a:solidFill>
                <a:effectLst/>
              </a:rPr>
              <a:t>A*U: 2.0000 m * 1.5149 W/m2K = 3.030 W/mK </a:t>
            </a:r>
            <a:br>
              <a:rPr lang="pl-PL" sz="1200" dirty="0">
                <a:effectLst/>
              </a:rPr>
            </a:br>
            <a:r>
              <a:rPr lang="pl-PL" sz="1200" b="1" dirty="0">
                <a:solidFill>
                  <a:srgbClr val="008000"/>
                </a:solidFill>
                <a:effectLst/>
              </a:rPr>
              <a:t>Pszi: 0.211 W/mK </a:t>
            </a:r>
            <a:br>
              <a:rPr lang="pl-PL" dirty="0">
                <a:effectLst/>
              </a:rPr>
            </a:br>
            <a:endParaRPr lang="hu-HU" dirty="0"/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936DD650-F2E1-133B-25CB-447694C95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0212" y="1946400"/>
            <a:ext cx="2369793" cy="233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240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E4275DF-677C-67E4-D520-3EBA10B7A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5968" y="462951"/>
            <a:ext cx="6586108" cy="1320800"/>
          </a:xfrm>
        </p:spPr>
        <p:txBody>
          <a:bodyPr>
            <a:normAutofit/>
          </a:bodyPr>
          <a:lstStyle/>
          <a:p>
            <a:r>
              <a:rPr lang="hu-HU" sz="2800" dirty="0"/>
              <a:t>Falba épített pillér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47B906BF-CDE7-BA12-E17E-7C9AE393B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629251" y="247115"/>
            <a:ext cx="896336" cy="4895851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543B10B1-1961-40DB-DA54-E0A9BED9AB01}"/>
              </a:ext>
            </a:extLst>
          </p:cNvPr>
          <p:cNvSpPr txBox="1"/>
          <p:nvPr/>
        </p:nvSpPr>
        <p:spPr>
          <a:xfrm>
            <a:off x="6823495" y="2470627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rgbClr val="008000"/>
                </a:solidFill>
                <a:effectLst/>
              </a:rPr>
              <a:t>Pszi: 0.123 W/</a:t>
            </a:r>
            <a:r>
              <a:rPr lang="hu-HU" dirty="0" err="1">
                <a:solidFill>
                  <a:srgbClr val="008000"/>
                </a:solidFill>
                <a:effectLst/>
              </a:rPr>
              <a:t>mK</a:t>
            </a:r>
            <a:r>
              <a:rPr lang="hu-HU" dirty="0">
                <a:solidFill>
                  <a:srgbClr val="008000"/>
                </a:solidFill>
                <a:effectLst/>
              </a:rPr>
              <a:t> </a:t>
            </a:r>
            <a:endParaRPr lang="hu-HU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F85DBDE2-331A-77D7-086D-F7E750BEE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493" y="4945764"/>
            <a:ext cx="4895851" cy="1001267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2263BD7B-6ECA-A928-D42E-655A44940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9493" y="3676977"/>
            <a:ext cx="4895851" cy="1030706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70FADDF8-572F-0565-7260-9C5C9B5502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663081" y="-798176"/>
            <a:ext cx="828675" cy="4895850"/>
          </a:xfrm>
          <a:prstGeom prst="rect">
            <a:avLst/>
          </a:prstGeom>
        </p:spPr>
      </p:pic>
      <p:sp>
        <p:nvSpPr>
          <p:cNvPr id="13" name="Szövegdoboz 12">
            <a:extLst>
              <a:ext uri="{FF2B5EF4-FFF2-40B4-BE49-F238E27FC236}">
                <a16:creationId xmlns:a16="http://schemas.microsoft.com/office/drawing/2014/main" id="{B72DAE8D-E036-6DCE-93AB-1D1793039E93}"/>
              </a:ext>
            </a:extLst>
          </p:cNvPr>
          <p:cNvSpPr txBox="1"/>
          <p:nvPr/>
        </p:nvSpPr>
        <p:spPr>
          <a:xfrm>
            <a:off x="6823495" y="5261731"/>
            <a:ext cx="2202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008000"/>
                </a:solidFill>
                <a:effectLst/>
              </a:rPr>
              <a:t>Pszi: -0.220 W/</a:t>
            </a:r>
            <a:r>
              <a:rPr lang="hu-HU" dirty="0" err="1">
                <a:solidFill>
                  <a:srgbClr val="008000"/>
                </a:solidFill>
                <a:effectLst/>
              </a:rPr>
              <a:t>mK</a:t>
            </a:r>
            <a:r>
              <a:rPr lang="hu-HU" dirty="0">
                <a:solidFill>
                  <a:srgbClr val="008000"/>
                </a:solidFill>
                <a:effectLst/>
              </a:rPr>
              <a:t>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27140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D0C1187-653C-4BE9-04BC-D160B57F8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725" y="609600"/>
            <a:ext cx="2596551" cy="622157"/>
          </a:xfrm>
        </p:spPr>
        <p:txBody>
          <a:bodyPr>
            <a:normAutofit/>
          </a:bodyPr>
          <a:lstStyle/>
          <a:p>
            <a:r>
              <a:rPr lang="hu-HU" sz="2800" dirty="0"/>
              <a:t>Fülke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21BA5E76-6459-96F6-7D1A-96B0650E1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323" y="1782432"/>
            <a:ext cx="6127990" cy="915039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26E02BE2-55F3-ECA9-E176-86A11F602FD3}"/>
              </a:ext>
            </a:extLst>
          </p:cNvPr>
          <p:cNvSpPr txBox="1"/>
          <p:nvPr/>
        </p:nvSpPr>
        <p:spPr>
          <a:xfrm>
            <a:off x="4157932" y="4839419"/>
            <a:ext cx="1404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solidFill>
                  <a:srgbClr val="008000"/>
                </a:solidFill>
                <a:effectLst/>
              </a:rPr>
              <a:t>Pszi: 0.031 W/</a:t>
            </a:r>
            <a:r>
              <a:rPr lang="hu-HU" sz="1200" dirty="0" err="1">
                <a:solidFill>
                  <a:srgbClr val="008000"/>
                </a:solidFill>
                <a:effectLst/>
              </a:rPr>
              <a:t>mK</a:t>
            </a:r>
            <a:endParaRPr lang="hu-HU" sz="1200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317D8434-2D5C-7E27-43A4-D93A3163D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323" y="3248146"/>
            <a:ext cx="6127990" cy="939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76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CDC94D-76A6-6D67-6094-7807CFD0B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800" dirty="0"/>
              <a:t>A modell és a valóság viszonya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4A226FF-5258-761E-B8E3-24B2966B2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4242" y="2160589"/>
            <a:ext cx="7039760" cy="3880773"/>
          </a:xfrm>
        </p:spPr>
        <p:txBody>
          <a:bodyPr/>
          <a:lstStyle/>
          <a:p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Anyagjellemzők</a:t>
            </a:r>
          </a:p>
          <a:p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nizotrópia</a:t>
            </a:r>
          </a:p>
          <a:p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eometriai eltérések</a:t>
            </a:r>
          </a:p>
          <a:p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őátadási tényezők </a:t>
            </a:r>
          </a:p>
          <a:p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2D-3D </a:t>
            </a:r>
          </a:p>
          <a:p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ékony rétegek elhagyása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25164842"/>
      </p:ext>
    </p:extLst>
  </p:cSld>
  <p:clrMapOvr>
    <a:masterClrMapping/>
  </p:clrMapOvr>
</p:sld>
</file>

<file path=ppt/theme/theme1.xml><?xml version="1.0" encoding="utf-8"?>
<a:theme xmlns:a="http://schemas.openxmlformats.org/drawingml/2006/main" name="Dimenzió">
  <a:themeElements>
    <a:clrScheme name="Dimenzió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Dimenzió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imenzió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240</TotalTime>
  <Words>138</Words>
  <Application>Microsoft Office PowerPoint</Application>
  <PresentationFormat>Szélesvásznú</PresentationFormat>
  <Paragraphs>17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9" baseType="lpstr">
      <vt:lpstr>Arial</vt:lpstr>
      <vt:lpstr>Calibri</vt:lpstr>
      <vt:lpstr>Trebuchet MS</vt:lpstr>
      <vt:lpstr>Wingdings 3</vt:lpstr>
      <vt:lpstr>Dimenzió</vt:lpstr>
      <vt:lpstr>Hőhíd számítások az Agros2D programmal</vt:lpstr>
      <vt:lpstr>Falba épített pillér</vt:lpstr>
      <vt:lpstr>Fülke</vt:lpstr>
      <vt:lpstr>A modell és a valóság viszonya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Hőhíd számítások az Agros2D programmal</dc:title>
  <dc:creator>József Baumann</dc:creator>
  <cp:lastModifiedBy>József Baumann</cp:lastModifiedBy>
  <cp:revision>4</cp:revision>
  <dcterms:created xsi:type="dcterms:W3CDTF">2023-01-04T08:02:27Z</dcterms:created>
  <dcterms:modified xsi:type="dcterms:W3CDTF">2023-01-04T12:03:02Z</dcterms:modified>
</cp:coreProperties>
</file>