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56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A9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295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3559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57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946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640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388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959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581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8321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910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8573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391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5703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4757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3551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4623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267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9B1D755-AEA2-4121-8930-85F1F97B9787}" type="datetimeFigureOut">
              <a:rPr lang="hu-HU" smtClean="0"/>
              <a:t>2024.01.20.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0A9F120-8FD9-498F-BACE-E34B7D4EAF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443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223" y="1696192"/>
            <a:ext cx="11107554" cy="797522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Energetikai számítás és tanúsítás a 9/2023 ÉKM rendelet szerint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5020" y="2823317"/>
            <a:ext cx="8689976" cy="288757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Épület feldolgozása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Épülettechnikai rendszerek megadása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Energetikai számítás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Felújítási javaslatok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E8310708-3E45-3EE5-26D7-BFEB475AA857}"/>
              </a:ext>
            </a:extLst>
          </p:cNvPr>
          <p:cNvSpPr txBox="1">
            <a:spLocks/>
          </p:cNvSpPr>
          <p:nvPr/>
        </p:nvSpPr>
        <p:spPr>
          <a:xfrm>
            <a:off x="5438274" y="2823317"/>
            <a:ext cx="6134982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EB0ACEA8-F44F-F5E4-330E-6FB26C9376A6}"/>
              </a:ext>
            </a:extLst>
          </p:cNvPr>
          <p:cNvSpPr txBox="1">
            <a:spLocks/>
          </p:cNvSpPr>
          <p:nvPr/>
        </p:nvSpPr>
        <p:spPr>
          <a:xfrm>
            <a:off x="1687004" y="3871502"/>
            <a:ext cx="3625660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7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 elkészítése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1934678"/>
            <a:ext cx="8689976" cy="712269"/>
          </a:xfrm>
        </p:spPr>
        <p:txBody>
          <a:bodyPr>
            <a:normAutofit/>
          </a:bodyPr>
          <a:lstStyle/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Szerkezet típusok kidolgozása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2396690" y="2514349"/>
            <a:ext cx="3914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Falak, födémek, tetők, nyílászárók ...</a:t>
            </a: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E8310708-3E45-3EE5-26D7-BFEB475AA857}"/>
              </a:ext>
            </a:extLst>
          </p:cNvPr>
          <p:cNvSpPr txBox="1">
            <a:spLocks/>
          </p:cNvSpPr>
          <p:nvPr/>
        </p:nvSpPr>
        <p:spPr>
          <a:xfrm>
            <a:off x="7228268" y="2823317"/>
            <a:ext cx="4344988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Helyiségek felépítése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5E8BDB9-B48A-3E4C-2600-58F0447905F5}"/>
              </a:ext>
            </a:extLst>
          </p:cNvPr>
          <p:cNvSpPr txBox="1"/>
          <p:nvPr/>
        </p:nvSpPr>
        <p:spPr>
          <a:xfrm>
            <a:off x="6480048" y="3444667"/>
            <a:ext cx="4425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Lehet ténylegesen helyiségekre lebontva, </a:t>
            </a:r>
            <a:br>
              <a:rPr lang="hu-HU" sz="2000" dirty="0"/>
            </a:br>
            <a:r>
              <a:rPr lang="hu-HU" sz="2000" dirty="0"/>
              <a:t>de összevontan is kezelhetők a terek</a:t>
            </a:r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EB0ACEA8-F44F-F5E4-330E-6FB26C9376A6}"/>
              </a:ext>
            </a:extLst>
          </p:cNvPr>
          <p:cNvSpPr txBox="1">
            <a:spLocks/>
          </p:cNvSpPr>
          <p:nvPr/>
        </p:nvSpPr>
        <p:spPr>
          <a:xfrm>
            <a:off x="1687004" y="3871502"/>
            <a:ext cx="3625660" cy="71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Zónák kialakítása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DDBBB52-139D-93C1-4EC5-ACAC06093CFA}"/>
              </a:ext>
            </a:extLst>
          </p:cNvPr>
          <p:cNvSpPr txBox="1"/>
          <p:nvPr/>
        </p:nvSpPr>
        <p:spPr>
          <a:xfrm>
            <a:off x="2141203" y="4456497"/>
            <a:ext cx="3158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Fűtött, hűtött terület kijelölése</a:t>
            </a:r>
          </a:p>
          <a:p>
            <a:r>
              <a:rPr lang="hu-HU" sz="2000" dirty="0"/>
              <a:t>Használati paraméterek</a:t>
            </a:r>
          </a:p>
          <a:p>
            <a:r>
              <a:rPr lang="hu-HU" sz="2000" dirty="0"/>
              <a:t>Termikus paraméterek</a:t>
            </a:r>
          </a:p>
        </p:txBody>
      </p:sp>
    </p:spTree>
    <p:extLst>
      <p:ext uri="{BB962C8B-B14F-4D97-AF65-F5344CB8AC3E}">
        <p14:creationId xmlns:p14="http://schemas.microsoft.com/office/powerpoint/2010/main" val="408056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EAEB50B3-FD6C-B581-85C2-54ACB3539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93" y="933650"/>
            <a:ext cx="6292364" cy="557922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Réteges szerkezetek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A70A5B4A-C11B-4D7A-9734-5A9592ADE2D3}"/>
              </a:ext>
            </a:extLst>
          </p:cNvPr>
          <p:cNvSpPr txBox="1"/>
          <p:nvPr/>
        </p:nvSpPr>
        <p:spPr>
          <a:xfrm>
            <a:off x="6968691" y="1341285"/>
            <a:ext cx="454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Egy szabadon bővíthető anyag adatbázisból állítható össze a szerkezet 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95B8A39-2ECC-DD5E-EF32-263DD1A23DC4}"/>
              </a:ext>
            </a:extLst>
          </p:cNvPr>
          <p:cNvSpPr txBox="1"/>
          <p:nvPr/>
        </p:nvSpPr>
        <p:spPr>
          <a:xfrm>
            <a:off x="6968691" y="2237873"/>
            <a:ext cx="3063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Speciális kiegészítések tehetők 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78AD3060-F8E3-D1D6-6464-8ACA3FCAE6D2}"/>
              </a:ext>
            </a:extLst>
          </p:cNvPr>
          <p:cNvSpPr txBox="1"/>
          <p:nvPr/>
        </p:nvSpPr>
        <p:spPr>
          <a:xfrm>
            <a:off x="7141500" y="2644264"/>
            <a:ext cx="478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Rétegtervi korrekciók a szerkezeten belüli hőhidakra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C623B362-5C09-8504-1557-F860E8EAE5DF}"/>
              </a:ext>
            </a:extLst>
          </p:cNvPr>
          <p:cNvSpPr txBox="1"/>
          <p:nvPr/>
        </p:nvSpPr>
        <p:spPr>
          <a:xfrm>
            <a:off x="7141500" y="2964030"/>
            <a:ext cx="2601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Változó vastagságú réteg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427C17EC-1DF8-356D-DEDC-592D98673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08" y="2121394"/>
            <a:ext cx="6330015" cy="3733310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611A6E3C-08E0-0BAA-7D10-5CCAED9D5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532" y="1341285"/>
            <a:ext cx="2080782" cy="4971448"/>
          </a:xfrm>
          <a:prstGeom prst="rect">
            <a:avLst/>
          </a:prstGeom>
        </p:spPr>
      </p:pic>
      <p:sp>
        <p:nvSpPr>
          <p:cNvPr id="18" name="Szövegdoboz 17">
            <a:extLst>
              <a:ext uri="{FF2B5EF4-FFF2-40B4-BE49-F238E27FC236}">
                <a16:creationId xmlns:a16="http://schemas.microsoft.com/office/drawing/2014/main" id="{577B8BB3-D5A7-2B90-E69D-CDD851FBC946}"/>
              </a:ext>
            </a:extLst>
          </p:cNvPr>
          <p:cNvSpPr txBox="1"/>
          <p:nvPr/>
        </p:nvSpPr>
        <p:spPr>
          <a:xfrm>
            <a:off x="7141499" y="3302584"/>
            <a:ext cx="2936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Hővezetési tényező korrekciók</a:t>
            </a: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F0927FE8-44D9-B52F-5D06-40DAF0245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998" y="2381380"/>
            <a:ext cx="604837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2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Nyílászárok, üvegfelületek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7425891" y="1366786"/>
            <a:ext cx="4168702" cy="72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Különböző módokon számítható az eredő U érték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CC8865D-24EE-8DDC-4294-70EFE03E5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85" y="1481328"/>
            <a:ext cx="6553723" cy="412984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9D579FB-B034-0299-8805-4DD058BE4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83" y="1679846"/>
            <a:ext cx="6410325" cy="4143375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A4B8CA89-370A-A4C0-4F8E-9D3E9A5EF5ED}"/>
              </a:ext>
            </a:extLst>
          </p:cNvPr>
          <p:cNvSpPr txBox="1"/>
          <p:nvPr/>
        </p:nvSpPr>
        <p:spPr>
          <a:xfrm>
            <a:off x="7425891" y="2177554"/>
            <a:ext cx="4168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Külső és belső árnyékolási módok</a:t>
            </a:r>
          </a:p>
        </p:txBody>
      </p:sp>
    </p:spTree>
    <p:extLst>
      <p:ext uri="{BB962C8B-B14F-4D97-AF65-F5344CB8AC3E}">
        <p14:creationId xmlns:p14="http://schemas.microsoft.com/office/powerpoint/2010/main" val="776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Helyiségek  felépítése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3B5ED8-656A-E31D-3DA2-714414BA97CB}"/>
              </a:ext>
            </a:extLst>
          </p:cNvPr>
          <p:cNvSpPr txBox="1"/>
          <p:nvPr/>
        </p:nvSpPr>
        <p:spPr>
          <a:xfrm>
            <a:off x="7517330" y="1292634"/>
            <a:ext cx="395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 kidolgozott szerkezetekből építkezünk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7800AB78-2FDB-45CB-9CE7-9F3F8195E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3" y="1600201"/>
            <a:ext cx="7089386" cy="447671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8C4974E5-A580-8F52-E745-96F1891384A5}"/>
              </a:ext>
            </a:extLst>
          </p:cNvPr>
          <p:cNvSpPr txBox="1"/>
          <p:nvPr/>
        </p:nvSpPr>
        <p:spPr>
          <a:xfrm>
            <a:off x="7671816" y="1740031"/>
            <a:ext cx="4277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Méretek, tájolás és hajlásszög megadása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AE05C71E-EF6F-FE3E-4E59-9D7B827D817B}"/>
              </a:ext>
            </a:extLst>
          </p:cNvPr>
          <p:cNvSpPr txBox="1"/>
          <p:nvPr/>
        </p:nvSpPr>
        <p:spPr>
          <a:xfrm>
            <a:off x="7671816" y="2109363"/>
            <a:ext cx="435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Belső szerkezetekre </a:t>
            </a:r>
            <a:r>
              <a:rPr lang="hu-HU" dirty="0" err="1"/>
              <a:t>Bu</a:t>
            </a:r>
            <a:r>
              <a:rPr lang="hu-HU" dirty="0"/>
              <a:t> értékek megadása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DD4D0D70-8CE7-EBC4-CAF5-E7055E3C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0" y="1599089"/>
            <a:ext cx="7170262" cy="4527789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B707B19A-4BD8-18CE-E98E-7D8E3D08DDF6}"/>
              </a:ext>
            </a:extLst>
          </p:cNvPr>
          <p:cNvSpPr txBox="1"/>
          <p:nvPr/>
        </p:nvSpPr>
        <p:spPr>
          <a:xfrm>
            <a:off x="7665932" y="2478695"/>
            <a:ext cx="4447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Üvegezett szerkezetekre esetleg takarások</a:t>
            </a:r>
          </a:p>
        </p:txBody>
      </p:sp>
    </p:spTree>
    <p:extLst>
      <p:ext uri="{BB962C8B-B14F-4D97-AF65-F5344CB8AC3E}">
        <p14:creationId xmlns:p14="http://schemas.microsoft.com/office/powerpoint/2010/main" val="10677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/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Zónák  kialakítása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5E8BDB9-B48A-3E4C-2600-58F0447905F5}"/>
              </a:ext>
            </a:extLst>
          </p:cNvPr>
          <p:cNvSpPr txBox="1"/>
          <p:nvPr/>
        </p:nvSpPr>
        <p:spPr>
          <a:xfrm>
            <a:off x="7275576" y="1323259"/>
            <a:ext cx="4175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A fűtött illetve a hűtött zóna megadása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46FE6058-00CD-1390-CBBC-49DA5FCD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0" y="1516951"/>
            <a:ext cx="6696075" cy="3019425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D7D2307-9DE6-6706-BEC5-80DCD96C3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57" y="1386869"/>
            <a:ext cx="4324350" cy="5238750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5C6BF53A-55F8-C348-7553-A6101D7A4695}"/>
              </a:ext>
            </a:extLst>
          </p:cNvPr>
          <p:cNvSpPr txBox="1"/>
          <p:nvPr/>
        </p:nvSpPr>
        <p:spPr>
          <a:xfrm>
            <a:off x="7578594" y="1693559"/>
            <a:ext cx="3872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Ha nem a teljes épület, a helyiségek segítségével kijelölhető a területe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32BD9A7-B4B0-5332-9FAE-7422BE97700E}"/>
              </a:ext>
            </a:extLst>
          </p:cNvPr>
          <p:cNvSpPr txBox="1"/>
          <p:nvPr/>
        </p:nvSpPr>
        <p:spPr>
          <a:xfrm>
            <a:off x="7275576" y="2407691"/>
            <a:ext cx="3734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Zóna profilok, használati feltételek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0D36CFA7-07B5-97D0-87DF-C2188645AB3B}"/>
              </a:ext>
            </a:extLst>
          </p:cNvPr>
          <p:cNvSpPr txBox="1"/>
          <p:nvPr/>
        </p:nvSpPr>
        <p:spPr>
          <a:xfrm>
            <a:off x="7578593" y="2726751"/>
            <a:ext cx="4485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Rendeletben javasolt értékek hőmérsékletekre, légcserére, megvilágításra, üzemidőkre, stb.</a:t>
            </a: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348AB654-DA16-AA47-2296-CEA8E8C30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53" y="2171652"/>
            <a:ext cx="7031899" cy="2966462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2E00499B-3DD6-B583-B39C-C080F64A9463}"/>
              </a:ext>
            </a:extLst>
          </p:cNvPr>
          <p:cNvSpPr txBox="1"/>
          <p:nvPr/>
        </p:nvSpPr>
        <p:spPr>
          <a:xfrm>
            <a:off x="7283549" y="3429000"/>
            <a:ext cx="1708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Termikus zónák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222080C1-399F-D1C2-A84E-04523FB8C031}"/>
              </a:ext>
            </a:extLst>
          </p:cNvPr>
          <p:cNvSpPr txBox="1"/>
          <p:nvPr/>
        </p:nvSpPr>
        <p:spPr>
          <a:xfrm>
            <a:off x="7593833" y="3802695"/>
            <a:ext cx="4485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Hőkapacitás, infiltráció, nyári éjszakai szellőztetés, szakaszos üzem paraméterei</a:t>
            </a:r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181B0B1A-925B-6289-4D35-5E216FEAB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926" y="1495455"/>
            <a:ext cx="432435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6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0" y="1794250"/>
            <a:ext cx="6681788" cy="32695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Fűtési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Használati melegvíz ellátó (HMV)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Légtechnikai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Hűtési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Világítási rendszerek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Egyéb, például napelemes rendszerek</a:t>
            </a: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75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Fűtési rendszerek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9"/>
            <a:ext cx="4301067" cy="531262"/>
          </a:xfrm>
        </p:spPr>
        <p:txBody>
          <a:bodyPr>
            <a:norm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Terület megadás a zónákhoz hasonlóan</a:t>
            </a:r>
          </a:p>
          <a:p>
            <a:pPr algn="l"/>
            <a:endParaRPr lang="hu-HU" sz="1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1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F3C267DC-1AAC-0204-10D4-83AA84190BB0}"/>
              </a:ext>
            </a:extLst>
          </p:cNvPr>
          <p:cNvSpPr txBox="1">
            <a:spLocks/>
          </p:cNvSpPr>
          <p:nvPr/>
        </p:nvSpPr>
        <p:spPr>
          <a:xfrm>
            <a:off x="7778043" y="1793437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Hőtermelő, energiahordozó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D632A3FD-B722-1F20-3042-C020A8287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684636"/>
            <a:ext cx="7429500" cy="3676650"/>
          </a:xfrm>
          <a:prstGeom prst="rect">
            <a:avLst/>
          </a:prstGeom>
        </p:spPr>
      </p:pic>
      <p:sp>
        <p:nvSpPr>
          <p:cNvPr id="13" name="Alcím 2">
            <a:extLst>
              <a:ext uri="{FF2B5EF4-FFF2-40B4-BE49-F238E27FC236}">
                <a16:creationId xmlns:a16="http://schemas.microsoft.com/office/drawing/2014/main" id="{A0EE1B2E-E1FE-0745-B725-85AB4D05C496}"/>
              </a:ext>
            </a:extLst>
          </p:cNvPr>
          <p:cNvSpPr txBox="1">
            <a:spLocks/>
          </p:cNvSpPr>
          <p:nvPr/>
        </p:nvSpPr>
        <p:spPr>
          <a:xfrm>
            <a:off x="7778043" y="2324699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További paraméterek megadása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79093C0-4C6A-15C6-0F91-1EBEDFFDF568}"/>
              </a:ext>
            </a:extLst>
          </p:cNvPr>
          <p:cNvSpPr txBox="1"/>
          <p:nvPr/>
        </p:nvSpPr>
        <p:spPr>
          <a:xfrm>
            <a:off x="8166826" y="2787058"/>
            <a:ext cx="3731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Elosztó vezeték fajlagos vesztesége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Keringtetés energiaigénye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Szabályozási paraméterek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Tárolási veszteségek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B23763FF-7900-D7E3-CFA1-6E1B395A7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0" y="1703686"/>
            <a:ext cx="7343775" cy="363855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51E406AA-F98C-1A5C-D86B-64E95CCDA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736741"/>
            <a:ext cx="74199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Használati melegvíz ellátó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8"/>
            <a:ext cx="4301067" cy="952340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Terület megadás, melegvíz-termelő kiválasztás, elosztási paraméterke a fűtéshez hasonlóan</a:t>
            </a:r>
          </a:p>
        </p:txBody>
      </p:sp>
      <p:sp>
        <p:nvSpPr>
          <p:cNvPr id="6" name="Alcím 2">
            <a:extLst>
              <a:ext uri="{FF2B5EF4-FFF2-40B4-BE49-F238E27FC236}">
                <a16:creationId xmlns:a16="http://schemas.microsoft.com/office/drawing/2014/main" id="{F3C267DC-1AAC-0204-10D4-83AA84190BB0}"/>
              </a:ext>
            </a:extLst>
          </p:cNvPr>
          <p:cNvSpPr txBox="1">
            <a:spLocks/>
          </p:cNvSpPr>
          <p:nvPr/>
        </p:nvSpPr>
        <p:spPr>
          <a:xfrm>
            <a:off x="7778043" y="2317225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Fogyasztás megadása</a:t>
            </a:r>
          </a:p>
        </p:txBody>
      </p:sp>
      <p:sp>
        <p:nvSpPr>
          <p:cNvPr id="13" name="Alcím 2">
            <a:extLst>
              <a:ext uri="{FF2B5EF4-FFF2-40B4-BE49-F238E27FC236}">
                <a16:creationId xmlns:a16="http://schemas.microsoft.com/office/drawing/2014/main" id="{A0EE1B2E-E1FE-0745-B725-85AB4D05C496}"/>
              </a:ext>
            </a:extLst>
          </p:cNvPr>
          <p:cNvSpPr txBox="1">
            <a:spLocks/>
          </p:cNvSpPr>
          <p:nvPr/>
        </p:nvSpPr>
        <p:spPr>
          <a:xfrm>
            <a:off x="7773458" y="2848487"/>
            <a:ext cx="4120446" cy="53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Napkollektor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79093C0-4C6A-15C6-0F91-1EBEDFFDF568}"/>
              </a:ext>
            </a:extLst>
          </p:cNvPr>
          <p:cNvSpPr txBox="1"/>
          <p:nvPr/>
        </p:nvSpPr>
        <p:spPr>
          <a:xfrm>
            <a:off x="8035209" y="3310255"/>
            <a:ext cx="3596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Egyszerűsített számítással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0AECA79-872A-BDF5-C1AE-8252B1871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7" y="1697643"/>
            <a:ext cx="7467600" cy="382905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00E8DF5-540F-D647-9385-84F1ED9D5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1" y="1697643"/>
            <a:ext cx="7477125" cy="3810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B789E36C-F5FD-4A10-67B6-7FF1DD992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91" y="1664305"/>
            <a:ext cx="7458075" cy="389572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B2A339AE-5224-3B8D-28B1-D829BC278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48" y="1113091"/>
            <a:ext cx="6286500" cy="5381625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3EBD484A-57E0-D1D0-F7C7-DA3AED5E08CC}"/>
              </a:ext>
            </a:extLst>
          </p:cNvPr>
          <p:cNvSpPr txBox="1"/>
          <p:nvPr/>
        </p:nvSpPr>
        <p:spPr>
          <a:xfrm>
            <a:off x="8017923" y="3825723"/>
            <a:ext cx="3596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Vagy PVGIS adatokon alapuló szimulációs számítással a Sun modul segítségével</a:t>
            </a:r>
          </a:p>
        </p:txBody>
      </p:sp>
    </p:spTree>
    <p:extLst>
      <p:ext uri="{BB962C8B-B14F-4D97-AF65-F5344CB8AC3E}">
        <p14:creationId xmlns:p14="http://schemas.microsoft.com/office/powerpoint/2010/main" val="3747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Légtechnikai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260509"/>
            <a:ext cx="4301067" cy="421988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Tartalmazhat: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BE72881-41BB-4141-9ACA-26FB7EA2F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468945"/>
            <a:ext cx="7486650" cy="404812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3EEBD3E-898A-3012-CB85-013B03534A76}"/>
              </a:ext>
            </a:extLst>
          </p:cNvPr>
          <p:cNvSpPr txBox="1"/>
          <p:nvPr/>
        </p:nvSpPr>
        <p:spPr>
          <a:xfrm>
            <a:off x="8023017" y="1682497"/>
            <a:ext cx="3596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Hővisszanyerőt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Fűtő és hűtő kalorifert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Fagyvédelmi előfűtést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Talajkollektort</a:t>
            </a:r>
          </a:p>
        </p:txBody>
      </p:sp>
    </p:spTree>
    <p:extLst>
      <p:ext uri="{BB962C8B-B14F-4D97-AF65-F5344CB8AC3E}">
        <p14:creationId xmlns:p14="http://schemas.microsoft.com/office/powerpoint/2010/main" val="981771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Hűtési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Számolunk a levegő szárításból adódó látens hőigénnyel is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8CCECE0-BFDB-F5D3-B355-3042FF382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528762"/>
            <a:ext cx="74580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38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Világítási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Lakóépületnél nem tartozik az energetikai számításhoz.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00AEFBC-6E49-1FC2-5F91-0B498F41B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1772572"/>
            <a:ext cx="7162800" cy="3724275"/>
          </a:xfrm>
          <a:prstGeom prst="rect">
            <a:avLst/>
          </a:prstGeom>
        </p:spPr>
      </p:pic>
      <p:sp>
        <p:nvSpPr>
          <p:cNvPr id="7" name="Alcím 2">
            <a:extLst>
              <a:ext uri="{FF2B5EF4-FFF2-40B4-BE49-F238E27FC236}">
                <a16:creationId xmlns:a16="http://schemas.microsoft.com/office/drawing/2014/main" id="{954331BF-FB13-2395-2321-7C5412CB0A11}"/>
              </a:ext>
            </a:extLst>
          </p:cNvPr>
          <p:cNvSpPr txBox="1">
            <a:spLocks/>
          </p:cNvSpPr>
          <p:nvPr/>
        </p:nvSpPr>
        <p:spPr>
          <a:xfrm>
            <a:off x="7778042" y="2522381"/>
            <a:ext cx="4301067" cy="1089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megvilágítás értéke vehető a zónáknál megadott értékek alapján, vagy közvetlenül is megadható.</a:t>
            </a:r>
          </a:p>
        </p:txBody>
      </p:sp>
    </p:spTree>
    <p:extLst>
      <p:ext uri="{BB962C8B-B14F-4D97-AF65-F5344CB8AC3E}">
        <p14:creationId xmlns:p14="http://schemas.microsoft.com/office/powerpoint/2010/main" val="3626996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6904" y="232381"/>
            <a:ext cx="7022592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Napelemes rendszer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8043" y="1772572"/>
            <a:ext cx="4301067" cy="906619"/>
          </a:xfrm>
        </p:spPr>
        <p:txBody>
          <a:bodyPr>
            <a:noAutofit/>
          </a:bodyPr>
          <a:lstStyle/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Választható a rendelet szerinti egyszerűsített módszer.</a:t>
            </a:r>
          </a:p>
        </p:txBody>
      </p:sp>
      <p:sp>
        <p:nvSpPr>
          <p:cNvPr id="7" name="Alcím 2">
            <a:extLst>
              <a:ext uri="{FF2B5EF4-FFF2-40B4-BE49-F238E27FC236}">
                <a16:creationId xmlns:a16="http://schemas.microsoft.com/office/drawing/2014/main" id="{954331BF-FB13-2395-2321-7C5412CB0A11}"/>
              </a:ext>
            </a:extLst>
          </p:cNvPr>
          <p:cNvSpPr txBox="1">
            <a:spLocks/>
          </p:cNvSpPr>
          <p:nvPr/>
        </p:nvSpPr>
        <p:spPr>
          <a:xfrm>
            <a:off x="7778042" y="2522381"/>
            <a:ext cx="4301067" cy="906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 a PVGIS számítással, a Sun modul segítségével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DAAA8F3-8F92-685D-B675-B9F5C33FF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0" y="1983105"/>
            <a:ext cx="7210425" cy="32575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7B82188-8FC1-C1D5-26DB-F82EBBD3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0" y="874395"/>
            <a:ext cx="74485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Az energetikai számítás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BA7540-0A66-66D0-AF09-CD2989920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2977" y="1941005"/>
            <a:ext cx="7247468" cy="4071605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Fűtési és hűtési hőigények meghatározása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számítása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Energiafogyasztások összegzése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Indikátorok számítása, nyári hővédelem, hőveszteségtényező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Értékelések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Ellenőrzések</a:t>
            </a: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hu-H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30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Nettó fűtési és hűtési hőigény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620000" y="1490133"/>
            <a:ext cx="162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Zónákra bontás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2F679B4-CEF1-EAAC-53CB-431F24E619F2}"/>
              </a:ext>
            </a:extLst>
          </p:cNvPr>
          <p:cNvSpPr txBox="1"/>
          <p:nvPr/>
        </p:nvSpPr>
        <p:spPr>
          <a:xfrm>
            <a:off x="7620000" y="1859465"/>
            <a:ext cx="1443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Havi számítás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B153C22-9666-DC95-D405-E4AFC62080B0}"/>
              </a:ext>
            </a:extLst>
          </p:cNvPr>
          <p:cNvSpPr txBox="1"/>
          <p:nvPr/>
        </p:nvSpPr>
        <p:spPr>
          <a:xfrm>
            <a:off x="7620000" y="2228797"/>
            <a:ext cx="4161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Veszteségek és nyereségek meghatározása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0F050907-F975-6916-BE8E-DBBFBBAF5061}"/>
              </a:ext>
            </a:extLst>
          </p:cNvPr>
          <p:cNvSpPr txBox="1"/>
          <p:nvPr/>
        </p:nvSpPr>
        <p:spPr>
          <a:xfrm>
            <a:off x="7620000" y="2598129"/>
            <a:ext cx="318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Hasznosítási tényezők számítása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9AF80077-9D98-DBCF-A0BF-8DAAAE263329}"/>
              </a:ext>
            </a:extLst>
          </p:cNvPr>
          <p:cNvSpPr txBox="1"/>
          <p:nvPr/>
        </p:nvSpPr>
        <p:spPr>
          <a:xfrm>
            <a:off x="7620000" y="3002170"/>
            <a:ext cx="436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Havi, és abból éves hőenergia igény számítás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DB37D82-C884-7CEF-9291-4FE912FCE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1" y="1266013"/>
            <a:ext cx="7457813" cy="510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12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Épülettechnikai rendszerek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620000" y="1490133"/>
            <a:ext cx="2542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Minden rendszerre külön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2F679B4-CEF1-EAAC-53CB-431F24E619F2}"/>
              </a:ext>
            </a:extLst>
          </p:cNvPr>
          <p:cNvSpPr txBox="1"/>
          <p:nvPr/>
        </p:nvSpPr>
        <p:spPr>
          <a:xfrm>
            <a:off x="7958667" y="1859465"/>
            <a:ext cx="353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Fogyasztások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energiahordozónként</a:t>
            </a:r>
            <a:endParaRPr lang="hu-H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B153C22-9666-DC95-D405-E4AFC62080B0}"/>
              </a:ext>
            </a:extLst>
          </p:cNvPr>
          <p:cNvSpPr txBox="1"/>
          <p:nvPr/>
        </p:nvSpPr>
        <p:spPr>
          <a:xfrm>
            <a:off x="7942377" y="2228797"/>
            <a:ext cx="1246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Indikátorok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0F050907-F975-6916-BE8E-DBBFBBAF5061}"/>
              </a:ext>
            </a:extLst>
          </p:cNvPr>
          <p:cNvSpPr txBox="1"/>
          <p:nvPr/>
        </p:nvSpPr>
        <p:spPr>
          <a:xfrm>
            <a:off x="8089132" y="2598129"/>
            <a:ext cx="35557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Nem megújuló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Megújuló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Teljes primerenergia igény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Calibri" panose="020F0502020204030204" pitchFamily="34" charset="0"/>
                <a:cs typeface="Calibri" panose="020F0502020204030204" pitchFamily="34" charset="0"/>
              </a:rPr>
              <a:t>CO2 emisszió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6606C5C-B100-B4EA-2E7C-352E96432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53" y="1777131"/>
            <a:ext cx="69056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2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Energiafogyasztások összegzése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917883" y="1490132"/>
            <a:ext cx="39015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energiahordozónkénti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végenergiák fajlagos értékei mellett a primerenergiára átszámolt megújuló és nem megújuló energiák fajlagos értékei és a CO2 emisszió számítása.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C50C3FB-FBFB-96C6-52EA-80E44904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77" y="1490132"/>
            <a:ext cx="73818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55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Indikátorok, besorolás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7895305" y="1964266"/>
            <a:ext cx="3901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Az alapváltozat mellett a felújításokra vonatkozó összesített értékek és a referencia illetve megengedett értékek is megjelennek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2465AAB2-6C02-C53F-7D3B-B64FCFCD7F87}"/>
              </a:ext>
            </a:extLst>
          </p:cNvPr>
          <p:cNvSpPr txBox="1"/>
          <p:nvPr/>
        </p:nvSpPr>
        <p:spPr>
          <a:xfrm>
            <a:off x="1677199" y="4670917"/>
            <a:ext cx="361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fajlagos hőveszteség tényező és a nyári hővédelem értékelése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C9D04A9-B217-FB0F-8A92-960D226E9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6" y="1909273"/>
            <a:ext cx="7353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8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Értékelések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8333117" y="1683996"/>
            <a:ext cx="342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meglévő szerkezetek értékelése az U értékek alapján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A322F28-8F39-D489-0A5C-A9BD4122E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6" y="1521214"/>
            <a:ext cx="7943850" cy="414337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A866B86-A461-A99A-4648-96B076EB8671}"/>
              </a:ext>
            </a:extLst>
          </p:cNvPr>
          <p:cNvSpPr txBox="1"/>
          <p:nvPr/>
        </p:nvSpPr>
        <p:spPr>
          <a:xfrm>
            <a:off x="8333116" y="3881343"/>
            <a:ext cx="3710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Az épülettechnikai rendszerek értékelése a fogyasztásuk alapján </a:t>
            </a:r>
          </a:p>
        </p:txBody>
      </p:sp>
    </p:spTree>
    <p:extLst>
      <p:ext uri="{BB962C8B-B14F-4D97-AF65-F5344CB8AC3E}">
        <p14:creationId xmlns:p14="http://schemas.microsoft.com/office/powerpoint/2010/main" val="340781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D2A99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CB453-68F7-79FB-8979-CA5F1D8C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2532" y="232381"/>
            <a:ext cx="8689976" cy="797522"/>
          </a:xfrm>
          <a:noFill/>
        </p:spPr>
        <p:txBody>
          <a:bodyPr>
            <a:normAutofit/>
          </a:bodyPr>
          <a:lstStyle/>
          <a:p>
            <a:pPr algn="r"/>
            <a:r>
              <a:rPr lang="hu-HU" sz="3600" cap="none" dirty="0">
                <a:latin typeface="Calibri" panose="020F0502020204030204" pitchFamily="34" charset="0"/>
                <a:cs typeface="Calibri" panose="020F0502020204030204" pitchFamily="34" charset="0"/>
              </a:rPr>
              <a:t>Ellenőrzések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3A50DD-BC1D-FB47-1246-4E6F63E93CE1}"/>
              </a:ext>
            </a:extLst>
          </p:cNvPr>
          <p:cNvSpPr txBox="1"/>
          <p:nvPr/>
        </p:nvSpPr>
        <p:spPr>
          <a:xfrm>
            <a:off x="9005977" y="1866544"/>
            <a:ext cx="306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helyiségekre lebontott zóna információk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A866B86-A461-A99A-4648-96B076EB8671}"/>
              </a:ext>
            </a:extLst>
          </p:cNvPr>
          <p:cNvSpPr txBox="1"/>
          <p:nvPr/>
        </p:nvSpPr>
        <p:spPr>
          <a:xfrm>
            <a:off x="4231255" y="4027022"/>
            <a:ext cx="3920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Adott helyiségre vonatkozó információk, ami alapján ellenőrizhetők a kapcsolódó épülettechnikai rendszerek is.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13AEF9B-FC16-1D3B-2600-15EEC7267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3" y="1572748"/>
            <a:ext cx="8705850" cy="12954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E693CCF4-FB1F-2767-0D90-F06E22270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34" y="3031240"/>
            <a:ext cx="3395843" cy="32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65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41B0AF-F620-9F9F-65A8-34A455772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434" y="1300786"/>
            <a:ext cx="9319554" cy="744146"/>
          </a:xfrm>
        </p:spPr>
        <p:txBody>
          <a:bodyPr>
            <a:noAutofit/>
          </a:bodyPr>
          <a:lstStyle/>
          <a:p>
            <a:r>
              <a:rPr lang="hu-HU" sz="36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Felújítások készítése a 9/2023 ÉKM szerint</a:t>
            </a:r>
            <a:endParaRPr lang="hu-HU" sz="3600" cap="none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928C2D0-38AC-F928-F5EB-8A030AF6A49A}"/>
              </a:ext>
            </a:extLst>
          </p:cNvPr>
          <p:cNvSpPr txBox="1"/>
          <p:nvPr/>
        </p:nvSpPr>
        <p:spPr>
          <a:xfrm>
            <a:off x="1992289" y="2570672"/>
            <a:ext cx="75778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Szerkezetek felújítása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Az épület légtömörségének változása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felújítása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felújítási javaslatokkal elérhető új besorolások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épülettechnikai rendszerek felújítási dokumentációja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felújítási útlevél</a:t>
            </a:r>
          </a:p>
        </p:txBody>
      </p:sp>
    </p:spTree>
    <p:extLst>
      <p:ext uri="{BB962C8B-B14F-4D97-AF65-F5344CB8AC3E}">
        <p14:creationId xmlns:p14="http://schemas.microsoft.com/office/powerpoint/2010/main" val="688460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Szerkezetek felújítása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1C4A0F2-C738-3C4B-17DD-9A50C47E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49" y="3152100"/>
            <a:ext cx="8183208" cy="316161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1180335" y="1206349"/>
            <a:ext cx="9631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Ezekről automatikusan készül a jó és kiváló javaslat. A felhasználónak annyi a dolga, hogy a típust ellenőrizze, esetleg korrigálja, illetve kikapcsolhatja, hogy a javaslatban ne szerepeljen az adott szerkezet korszerűsítése, ha szükséges. Ablakok esetén további opciók is vannak, ebből a légtömörséggel kell feltétlenül foglalkozni.</a:t>
            </a:r>
          </a:p>
          <a:p>
            <a:r>
              <a:rPr lang="hu-H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Jelenleg, hogy mi a felújított szerkezet U értéke, nem módosítható, ez az adott szerkezet típusra a rendelet szerinti jó, illetve kiváló érték.</a:t>
            </a:r>
          </a:p>
        </p:txBody>
      </p:sp>
    </p:spTree>
    <p:extLst>
      <p:ext uri="{BB962C8B-B14F-4D97-AF65-F5344CB8AC3E}">
        <p14:creationId xmlns:p14="http://schemas.microsoft.com/office/powerpoint/2010/main" val="2000187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 légtömörségének változása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003984" y="2587372"/>
            <a:ext cx="4324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termikus zóna adatainál lehet a meglévő állapothoz tartozó tömítettlenségből származó légcsere növekedés mellett a kétféle felújításhoz tartozó értéket megadni.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04C4338-D422-3148-65FD-3483C1BF9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607749"/>
            <a:ext cx="43243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87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72" y="376978"/>
            <a:ext cx="10395455" cy="744457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Épülettechnikai rendszerek felújítása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159925" y="2288586"/>
            <a:ext cx="4684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kétféle javaslat melletti épülettechnikai rendszereket meg kell adnunk.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listák tételei egyszerűen áthúzhatók egy másik listába. Ha azon a rendszeren nem módosítunk, akkor az áthúzással készen is vagyunk. Ha módosításra van szükség azt megtehetjük a szokásos módon.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574EEB2-440F-E303-254A-A3C4C7BD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09" y="1847849"/>
            <a:ext cx="6779539" cy="41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82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917" y="294519"/>
            <a:ext cx="9012865" cy="783784"/>
          </a:xfrm>
        </p:spPr>
        <p:txBody>
          <a:bodyPr/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 felújítási javaslatokkal elérhető új besorolás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798279" y="1457864"/>
            <a:ext cx="4183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számítást a tanúsítási egységnél lehet elvégezni. Be kell kapcsolni, hogy melyik javaslatokat kérjük, majd a számít nyomógombra kell kattintani.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indikátorok fülön együtt láthatók valamennyi esetre a fő végeredmények, de e mellett, kiválasztva, hogy melyik esetről van szó, az egyes részeredmények is megtekinthetők.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BE4C3F9-4903-FE05-EFA2-AB3BB4BB7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9" y="1078303"/>
            <a:ext cx="7463055" cy="558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77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181" y="510179"/>
            <a:ext cx="10027338" cy="783784"/>
          </a:xfrm>
        </p:spPr>
        <p:txBody>
          <a:bodyPr>
            <a:normAutofit/>
          </a:bodyPr>
          <a:lstStyle/>
          <a:p>
            <a:r>
              <a:rPr lang="hu-HU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Az épülettechnikai rendszerek felújítási dokumentációja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901131" y="1293963"/>
            <a:ext cx="4603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ezekhez tartozó űrlapokat az épülettechnikai rendszerek melletti felújítási dokumentációk listában tudjuk létrehozni, az egér bal gombjával feljövő menü segítségével.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6284EB2-A300-D1F5-6B9B-E8876DFB1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70" y="1155463"/>
            <a:ext cx="5290358" cy="131538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F3847E3-9D56-9A3C-4CC5-C7136682F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45" y="2622429"/>
            <a:ext cx="6093518" cy="4147689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6901130" y="3429000"/>
            <a:ext cx="4603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Minden rendszertípushoz egy-egy lap tartozik a dokumentálásnál.</a:t>
            </a:r>
          </a:p>
          <a:p>
            <a:r>
              <a:rPr lang="hu-H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különböző felkínált kategóriákból lehet választani. Hozzáfűzünk egy rövid leírást, és megadjuk, hogy ez melyik felújítási javaslathoz tartozik.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91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75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25D053-87B3-A20F-4886-1C95CC69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305" y="544685"/>
            <a:ext cx="9587390" cy="783784"/>
          </a:xfrm>
        </p:spPr>
        <p:txBody>
          <a:bodyPr>
            <a:normAutofit/>
          </a:bodyPr>
          <a:lstStyle/>
          <a:p>
            <a:r>
              <a:rPr lang="hu-HU" cap="none" dirty="0">
                <a:latin typeface="Calibri" panose="020F0502020204030204" pitchFamily="34" charset="0"/>
                <a:cs typeface="Calibri" panose="020F0502020204030204" pitchFamily="34" charset="0"/>
              </a:rPr>
              <a:t>A felújítási útlevél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07DB90E-1802-EC3E-97FF-05EBDFE0F8D7}"/>
              </a:ext>
            </a:extLst>
          </p:cNvPr>
          <p:cNvSpPr txBox="1"/>
          <p:nvPr/>
        </p:nvSpPr>
        <p:spPr>
          <a:xfrm>
            <a:off x="7762399" y="2967335"/>
            <a:ext cx="358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Legvégül elkészítjük a felújítási </a:t>
            </a:r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tlevelet, ezeknek a rovatoknak a kitöltésével.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73C1912-F45D-DA88-4CAF-E5B4BBC85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15" y="1699259"/>
            <a:ext cx="7178172" cy="488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3652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53</TotalTime>
  <Words>780</Words>
  <Application>Microsoft Office PowerPoint</Application>
  <PresentationFormat>Szélesvásznú</PresentationFormat>
  <Paragraphs>126</Paragraphs>
  <Slides>27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1" baseType="lpstr">
      <vt:lpstr>Arial</vt:lpstr>
      <vt:lpstr>Calibri</vt:lpstr>
      <vt:lpstr>Tw Cen MT</vt:lpstr>
      <vt:lpstr>Cseppecske</vt:lpstr>
      <vt:lpstr>Energetikai számítás és tanúsítás a 9/2023 ÉKM rendelet szerint</vt:lpstr>
      <vt:lpstr>Az épület elkészítése</vt:lpstr>
      <vt:lpstr>Réteges szerkezetek</vt:lpstr>
      <vt:lpstr>Nyílászárok, üvegfelületek</vt:lpstr>
      <vt:lpstr>Helyiségek  felépítése</vt:lpstr>
      <vt:lpstr>Zónák  kialakítása</vt:lpstr>
      <vt:lpstr>Az épülettechnikai rendszerek</vt:lpstr>
      <vt:lpstr>Fűtési rendszerek</vt:lpstr>
      <vt:lpstr>Használati melegvíz ellátó rendszer</vt:lpstr>
      <vt:lpstr>Légtechnikai rendszer</vt:lpstr>
      <vt:lpstr>Hűtési rendszer</vt:lpstr>
      <vt:lpstr>Világítási rendszer</vt:lpstr>
      <vt:lpstr>Napelemes rendszer</vt:lpstr>
      <vt:lpstr>Az energetikai számítás</vt:lpstr>
      <vt:lpstr>Nettó fűtési és hűtési hőigény</vt:lpstr>
      <vt:lpstr>Épülettechnikai rendszerek</vt:lpstr>
      <vt:lpstr>Energiafogyasztások összegzése</vt:lpstr>
      <vt:lpstr>Indikátorok, besorolás</vt:lpstr>
      <vt:lpstr>Értékelések</vt:lpstr>
      <vt:lpstr>Ellenőrzések</vt:lpstr>
      <vt:lpstr>Felújítások készítése a 9/2023 ÉKM szerint</vt:lpstr>
      <vt:lpstr>Szerkezetek felújítása</vt:lpstr>
      <vt:lpstr>Az épület légtömörségének változása </vt:lpstr>
      <vt:lpstr>Épülettechnikai rendszerek felújítása</vt:lpstr>
      <vt:lpstr>A felújítási javaslatokkal elérhető új besorolás</vt:lpstr>
      <vt:lpstr>Az épülettechnikai rendszerek felújítási dokumentációja</vt:lpstr>
      <vt:lpstr>A felújítási útlevél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épület elkészítése</dc:title>
  <dc:creator>József Baumann</dc:creator>
  <cp:lastModifiedBy>József Baumann</cp:lastModifiedBy>
  <cp:revision>3</cp:revision>
  <dcterms:created xsi:type="dcterms:W3CDTF">2024-01-20T11:10:56Z</dcterms:created>
  <dcterms:modified xsi:type="dcterms:W3CDTF">2024-01-20T12:04:09Z</dcterms:modified>
</cp:coreProperties>
</file>