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95"/>
    <a:srgbClr val="F0E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06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3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8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2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4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5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1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48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76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05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81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1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0E6C8"/>
            </a:gs>
            <a:gs pos="85000">
              <a:srgbClr val="FBBC95"/>
            </a:gs>
            <a:gs pos="98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 elkészítése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1934678"/>
            <a:ext cx="8689976" cy="712269"/>
          </a:xfrm>
        </p:spPr>
        <p:txBody>
          <a:bodyPr>
            <a:normAutofit/>
          </a:bodyPr>
          <a:lstStyle/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Szerkezet típusok kidolgozása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2396690" y="2514349"/>
            <a:ext cx="3914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Falak, födémek, tetők, nyílászárók ...</a:t>
            </a: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E8310708-3E45-3EE5-26D7-BFEB475AA857}"/>
              </a:ext>
            </a:extLst>
          </p:cNvPr>
          <p:cNvSpPr txBox="1">
            <a:spLocks/>
          </p:cNvSpPr>
          <p:nvPr/>
        </p:nvSpPr>
        <p:spPr>
          <a:xfrm>
            <a:off x="7228268" y="2823317"/>
            <a:ext cx="4344988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Helyiségek felépítése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5E8BDB9-B48A-3E4C-2600-58F0447905F5}"/>
              </a:ext>
            </a:extLst>
          </p:cNvPr>
          <p:cNvSpPr txBox="1"/>
          <p:nvPr/>
        </p:nvSpPr>
        <p:spPr>
          <a:xfrm>
            <a:off x="6480048" y="3444667"/>
            <a:ext cx="4425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Lehet ténylegesen helyiségekre lebontva, </a:t>
            </a:r>
            <a:br>
              <a:rPr lang="hu-HU" sz="2000" dirty="0"/>
            </a:br>
            <a:r>
              <a:rPr lang="hu-HU" sz="2000" dirty="0"/>
              <a:t>de összevontan is kezelhetők a terek</a:t>
            </a:r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EB0ACEA8-F44F-F5E4-330E-6FB26C9376A6}"/>
              </a:ext>
            </a:extLst>
          </p:cNvPr>
          <p:cNvSpPr txBox="1">
            <a:spLocks/>
          </p:cNvSpPr>
          <p:nvPr/>
        </p:nvSpPr>
        <p:spPr>
          <a:xfrm>
            <a:off x="1687004" y="3871502"/>
            <a:ext cx="3625660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Zónák kialakítása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DDBBB52-139D-93C1-4EC5-ACAC06093CFA}"/>
              </a:ext>
            </a:extLst>
          </p:cNvPr>
          <p:cNvSpPr txBox="1"/>
          <p:nvPr/>
        </p:nvSpPr>
        <p:spPr>
          <a:xfrm>
            <a:off x="2141203" y="4456497"/>
            <a:ext cx="3158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Fűtött, hűtött terület kijelölése</a:t>
            </a:r>
          </a:p>
          <a:p>
            <a:r>
              <a:rPr lang="hu-HU" sz="2000" dirty="0"/>
              <a:t>Használati paraméterek</a:t>
            </a:r>
          </a:p>
          <a:p>
            <a:r>
              <a:rPr lang="hu-HU" sz="2000" dirty="0"/>
              <a:t>Termikus paraméterek</a:t>
            </a:r>
          </a:p>
        </p:txBody>
      </p:sp>
    </p:spTree>
    <p:extLst>
      <p:ext uri="{BB962C8B-B14F-4D97-AF65-F5344CB8AC3E}">
        <p14:creationId xmlns:p14="http://schemas.microsoft.com/office/powerpoint/2010/main" val="283487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0E6C8"/>
            </a:gs>
            <a:gs pos="85000">
              <a:srgbClr val="FBBC95"/>
            </a:gs>
            <a:gs pos="98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EAEB50B3-FD6C-B581-85C2-54ACB3539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93" y="933650"/>
            <a:ext cx="6292364" cy="557922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Réteges szerkezetek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A70A5B4A-C11B-4D7A-9734-5A9592ADE2D3}"/>
              </a:ext>
            </a:extLst>
          </p:cNvPr>
          <p:cNvSpPr txBox="1"/>
          <p:nvPr/>
        </p:nvSpPr>
        <p:spPr>
          <a:xfrm>
            <a:off x="6968691" y="1341285"/>
            <a:ext cx="454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Egy szabadon bővíthető anyag adatbázisból állítható össze a szerkezet 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95B8A39-2ECC-DD5E-EF32-263DD1A23DC4}"/>
              </a:ext>
            </a:extLst>
          </p:cNvPr>
          <p:cNvSpPr txBox="1"/>
          <p:nvPr/>
        </p:nvSpPr>
        <p:spPr>
          <a:xfrm>
            <a:off x="6968691" y="2237873"/>
            <a:ext cx="3063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Speciális kiegészítések tehetők 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78AD3060-F8E3-D1D6-6464-8ACA3FCAE6D2}"/>
              </a:ext>
            </a:extLst>
          </p:cNvPr>
          <p:cNvSpPr txBox="1"/>
          <p:nvPr/>
        </p:nvSpPr>
        <p:spPr>
          <a:xfrm>
            <a:off x="7141500" y="2644264"/>
            <a:ext cx="478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Rétegtervi korrekciók a szerkezeten belüli hőhidakra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C623B362-5C09-8504-1557-F860E8EAE5DF}"/>
              </a:ext>
            </a:extLst>
          </p:cNvPr>
          <p:cNvSpPr txBox="1"/>
          <p:nvPr/>
        </p:nvSpPr>
        <p:spPr>
          <a:xfrm>
            <a:off x="7141500" y="2964030"/>
            <a:ext cx="2601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Változó vastagságú réteg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427C17EC-1DF8-356D-DEDC-592D98673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08" y="2121394"/>
            <a:ext cx="6330015" cy="3733310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611A6E3C-08E0-0BAA-7D10-5CCAED9D5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532" y="1341285"/>
            <a:ext cx="2080782" cy="4971448"/>
          </a:xfrm>
          <a:prstGeom prst="rect">
            <a:avLst/>
          </a:prstGeom>
        </p:spPr>
      </p:pic>
      <p:sp>
        <p:nvSpPr>
          <p:cNvPr id="18" name="Szövegdoboz 17">
            <a:extLst>
              <a:ext uri="{FF2B5EF4-FFF2-40B4-BE49-F238E27FC236}">
                <a16:creationId xmlns:a16="http://schemas.microsoft.com/office/drawing/2014/main" id="{577B8BB3-D5A7-2B90-E69D-CDD851FBC946}"/>
              </a:ext>
            </a:extLst>
          </p:cNvPr>
          <p:cNvSpPr txBox="1"/>
          <p:nvPr/>
        </p:nvSpPr>
        <p:spPr>
          <a:xfrm>
            <a:off x="7141499" y="3302584"/>
            <a:ext cx="2936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Hővezetési tényező korrekciók</a:t>
            </a: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F0927FE8-44D9-B52F-5D06-40DAF0245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998" y="2381380"/>
            <a:ext cx="604837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2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0E6C8"/>
            </a:gs>
            <a:gs pos="85000">
              <a:srgbClr val="FBBC95"/>
            </a:gs>
            <a:gs pos="98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Nyílászárok, üvegfelületek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7425891" y="1366786"/>
            <a:ext cx="4168702" cy="72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Különböző módokon számítható az eredő U érték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CC8865D-24EE-8DDC-4294-70EFE03E5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85" y="1481328"/>
            <a:ext cx="6553723" cy="412984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9D579FB-B034-0299-8805-4DD058BE4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83" y="1679846"/>
            <a:ext cx="6410325" cy="4143375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A4B8CA89-370A-A4C0-4F8E-9D3E9A5EF5ED}"/>
              </a:ext>
            </a:extLst>
          </p:cNvPr>
          <p:cNvSpPr txBox="1"/>
          <p:nvPr/>
        </p:nvSpPr>
        <p:spPr>
          <a:xfrm>
            <a:off x="7425891" y="2177554"/>
            <a:ext cx="4168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Külső és belső árnyékolási módok</a:t>
            </a:r>
          </a:p>
        </p:txBody>
      </p:sp>
    </p:spTree>
    <p:extLst>
      <p:ext uri="{BB962C8B-B14F-4D97-AF65-F5344CB8AC3E}">
        <p14:creationId xmlns:p14="http://schemas.microsoft.com/office/powerpoint/2010/main" val="776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0E6C8"/>
            </a:gs>
            <a:gs pos="85000">
              <a:srgbClr val="FBBC95"/>
            </a:gs>
            <a:gs pos="98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Helyiségek  felépítése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7517330" y="1292634"/>
            <a:ext cx="395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 kidolgozott szerkezetekből építkezünk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7800AB78-2FDB-45CB-9CE7-9F3F8195E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3" y="1600201"/>
            <a:ext cx="7089386" cy="447671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8C4974E5-A580-8F52-E745-96F1891384A5}"/>
              </a:ext>
            </a:extLst>
          </p:cNvPr>
          <p:cNvSpPr txBox="1"/>
          <p:nvPr/>
        </p:nvSpPr>
        <p:spPr>
          <a:xfrm>
            <a:off x="7671816" y="1740031"/>
            <a:ext cx="4277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Méretek, tájolás és hajlásszög megadása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AE05C71E-EF6F-FE3E-4E59-9D7B827D817B}"/>
              </a:ext>
            </a:extLst>
          </p:cNvPr>
          <p:cNvSpPr txBox="1"/>
          <p:nvPr/>
        </p:nvSpPr>
        <p:spPr>
          <a:xfrm>
            <a:off x="7671816" y="2109363"/>
            <a:ext cx="435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Belső szerkezetekre </a:t>
            </a:r>
            <a:r>
              <a:rPr lang="hu-HU" dirty="0" err="1"/>
              <a:t>Bu</a:t>
            </a:r>
            <a:r>
              <a:rPr lang="hu-HU" dirty="0"/>
              <a:t> értékek megadása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DD4D0D70-8CE7-EBC4-CAF5-E7055E3C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0" y="1599089"/>
            <a:ext cx="7170262" cy="4527789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B707B19A-4BD8-18CE-E98E-7D8E3D08DDF6}"/>
              </a:ext>
            </a:extLst>
          </p:cNvPr>
          <p:cNvSpPr txBox="1"/>
          <p:nvPr/>
        </p:nvSpPr>
        <p:spPr>
          <a:xfrm>
            <a:off x="7665932" y="2478695"/>
            <a:ext cx="4447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Üvegezett szerkezetekre esetleg takarások</a:t>
            </a:r>
          </a:p>
        </p:txBody>
      </p:sp>
    </p:spTree>
    <p:extLst>
      <p:ext uri="{BB962C8B-B14F-4D97-AF65-F5344CB8AC3E}">
        <p14:creationId xmlns:p14="http://schemas.microsoft.com/office/powerpoint/2010/main" val="10677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F0E6C8"/>
            </a:gs>
            <a:gs pos="85000">
              <a:srgbClr val="FBBC95"/>
            </a:gs>
            <a:gs pos="98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Zónák  kialakítása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5E8BDB9-B48A-3E4C-2600-58F0447905F5}"/>
              </a:ext>
            </a:extLst>
          </p:cNvPr>
          <p:cNvSpPr txBox="1"/>
          <p:nvPr/>
        </p:nvSpPr>
        <p:spPr>
          <a:xfrm>
            <a:off x="7275576" y="1323259"/>
            <a:ext cx="4175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A fűtött illetve a hűtött zóna megadása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46FE6058-00CD-1390-CBBC-49DA5FCD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0" y="1516951"/>
            <a:ext cx="6696075" cy="3019425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D7D2307-9DE6-6706-BEC5-80DCD96C3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57" y="1386869"/>
            <a:ext cx="4324350" cy="5238750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5C6BF53A-55F8-C348-7553-A6101D7A4695}"/>
              </a:ext>
            </a:extLst>
          </p:cNvPr>
          <p:cNvSpPr txBox="1"/>
          <p:nvPr/>
        </p:nvSpPr>
        <p:spPr>
          <a:xfrm>
            <a:off x="7578594" y="1693559"/>
            <a:ext cx="3872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Ha nem a teljes épület, a helyiségek segítségével kijelölhető a területe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32BD9A7-B4B0-5332-9FAE-7422BE97700E}"/>
              </a:ext>
            </a:extLst>
          </p:cNvPr>
          <p:cNvSpPr txBox="1"/>
          <p:nvPr/>
        </p:nvSpPr>
        <p:spPr>
          <a:xfrm>
            <a:off x="7275576" y="2407691"/>
            <a:ext cx="3734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Zóna profilok, használati feltételek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0D36CFA7-07B5-97D0-87DF-C2188645AB3B}"/>
              </a:ext>
            </a:extLst>
          </p:cNvPr>
          <p:cNvSpPr txBox="1"/>
          <p:nvPr/>
        </p:nvSpPr>
        <p:spPr>
          <a:xfrm>
            <a:off x="7578593" y="2726751"/>
            <a:ext cx="4485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Rendeletben javasolt értékek hőmérsékletekre, légcserére, megvilágításra, üzemidőkre, stb.</a:t>
            </a: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348AB654-DA16-AA47-2296-CEA8E8C30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53" y="2171652"/>
            <a:ext cx="7031899" cy="2966462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2E00499B-3DD6-B583-B39C-C080F64A9463}"/>
              </a:ext>
            </a:extLst>
          </p:cNvPr>
          <p:cNvSpPr txBox="1"/>
          <p:nvPr/>
        </p:nvSpPr>
        <p:spPr>
          <a:xfrm>
            <a:off x="7283549" y="3429000"/>
            <a:ext cx="1708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Termikus zónák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222080C1-399F-D1C2-A84E-04523FB8C031}"/>
              </a:ext>
            </a:extLst>
          </p:cNvPr>
          <p:cNvSpPr txBox="1"/>
          <p:nvPr/>
        </p:nvSpPr>
        <p:spPr>
          <a:xfrm>
            <a:off x="7593833" y="3802695"/>
            <a:ext cx="4485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Hőkapacitás, infiltráció, nyári éjszakai szellőztetés, szakaszos üzem paraméterei</a:t>
            </a:r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181B0B1A-925B-6289-4D35-5E216FEAB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926" y="1495455"/>
            <a:ext cx="432435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6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105</TotalTime>
  <Words>153</Words>
  <Application>Microsoft Office PowerPoint</Application>
  <PresentationFormat>Szélesvásznú</PresentationFormat>
  <Paragraphs>30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Tw Cen MT</vt:lpstr>
      <vt:lpstr>Cseppecske</vt:lpstr>
      <vt:lpstr>Az épület elkészítése</vt:lpstr>
      <vt:lpstr>Réteges szerkezetek</vt:lpstr>
      <vt:lpstr>Nyílászárok, üvegfelületek</vt:lpstr>
      <vt:lpstr>Helyiségek  felépítése</vt:lpstr>
      <vt:lpstr>Zónák  kialakítása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épület elkészítése</dc:title>
  <dc:creator>József Baumann</dc:creator>
  <cp:lastModifiedBy>József Baumann</cp:lastModifiedBy>
  <cp:revision>5</cp:revision>
  <dcterms:created xsi:type="dcterms:W3CDTF">2023-11-18T07:06:41Z</dcterms:created>
  <dcterms:modified xsi:type="dcterms:W3CDTF">2023-11-18T08:52:26Z</dcterms:modified>
</cp:coreProperties>
</file>