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BC95"/>
    <a:srgbClr val="F0E6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55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067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0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731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288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29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346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442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852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114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742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8488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976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056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4753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81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110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9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rgbClr val="F0E6C8"/>
            </a:gs>
            <a:gs pos="98000">
              <a:srgbClr val="00B05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Az energetikai számítás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BA7540-0A66-66D0-AF09-CD2989920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2977" y="1941005"/>
            <a:ext cx="7247468" cy="4071605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Fűtési és hűtési hőigények meghatározása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 épülettechnikai rendszerek számítása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Energiafogyasztások összegzése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Indikátorok számítása, nyári hővédelem, hőveszteségtényező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Értékelések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Ellenőrzések</a:t>
            </a:r>
          </a:p>
          <a:p>
            <a:pPr algn="l"/>
            <a:endParaRPr lang="hu-HU" sz="28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hu-HU" sz="28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872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rgbClr val="F0E6C8"/>
            </a:gs>
            <a:gs pos="98000">
              <a:srgbClr val="00B05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Nettó fűtési és hűtési hőigény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53A50DD-BC1D-FB47-1246-4E6F63E93CE1}"/>
              </a:ext>
            </a:extLst>
          </p:cNvPr>
          <p:cNvSpPr txBox="1"/>
          <p:nvPr/>
        </p:nvSpPr>
        <p:spPr>
          <a:xfrm>
            <a:off x="7620000" y="1490133"/>
            <a:ext cx="1624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Zónákra bontás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42F679B4-CEF1-EAAC-53CB-431F24E619F2}"/>
              </a:ext>
            </a:extLst>
          </p:cNvPr>
          <p:cNvSpPr txBox="1"/>
          <p:nvPr/>
        </p:nvSpPr>
        <p:spPr>
          <a:xfrm>
            <a:off x="7620000" y="1859465"/>
            <a:ext cx="1443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Havi számítás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BB153C22-9666-DC95-D405-E4AFC62080B0}"/>
              </a:ext>
            </a:extLst>
          </p:cNvPr>
          <p:cNvSpPr txBox="1"/>
          <p:nvPr/>
        </p:nvSpPr>
        <p:spPr>
          <a:xfrm>
            <a:off x="7620000" y="2228797"/>
            <a:ext cx="4161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Veszteségek és nyereségek meghatározása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0F050907-F975-6916-BE8E-DBBFBBAF5061}"/>
              </a:ext>
            </a:extLst>
          </p:cNvPr>
          <p:cNvSpPr txBox="1"/>
          <p:nvPr/>
        </p:nvSpPr>
        <p:spPr>
          <a:xfrm>
            <a:off x="7620000" y="2598129"/>
            <a:ext cx="318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Hasznosítási tényezők számítása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9AF80077-9D98-DBCF-A0BF-8DAAAE263329}"/>
              </a:ext>
            </a:extLst>
          </p:cNvPr>
          <p:cNvSpPr txBox="1"/>
          <p:nvPr/>
        </p:nvSpPr>
        <p:spPr>
          <a:xfrm>
            <a:off x="7620000" y="3002170"/>
            <a:ext cx="4364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Havi, és abból éves hőenergia igény számítás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1DB37D82-C884-7CEF-9291-4FE912FCE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21" y="1266013"/>
            <a:ext cx="7457813" cy="510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12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rgbClr val="F0E6C8"/>
            </a:gs>
            <a:gs pos="98000">
              <a:srgbClr val="00B05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Épülettechnikai rendszerek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53A50DD-BC1D-FB47-1246-4E6F63E93CE1}"/>
              </a:ext>
            </a:extLst>
          </p:cNvPr>
          <p:cNvSpPr txBox="1"/>
          <p:nvPr/>
        </p:nvSpPr>
        <p:spPr>
          <a:xfrm>
            <a:off x="7620000" y="1490133"/>
            <a:ext cx="2542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Minden rendszerre külön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42F679B4-CEF1-EAAC-53CB-431F24E619F2}"/>
              </a:ext>
            </a:extLst>
          </p:cNvPr>
          <p:cNvSpPr txBox="1"/>
          <p:nvPr/>
        </p:nvSpPr>
        <p:spPr>
          <a:xfrm>
            <a:off x="7958667" y="1859465"/>
            <a:ext cx="3539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Fogyasztások </a:t>
            </a:r>
            <a:r>
              <a:rPr lang="hu-HU" dirty="0" err="1">
                <a:latin typeface="Calibri" panose="020F0502020204030204" pitchFamily="34" charset="0"/>
                <a:cs typeface="Calibri" panose="020F0502020204030204" pitchFamily="34" charset="0"/>
              </a:rPr>
              <a:t>energiahordozónként</a:t>
            </a:r>
            <a:endParaRPr lang="hu-H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BB153C22-9666-DC95-D405-E4AFC62080B0}"/>
              </a:ext>
            </a:extLst>
          </p:cNvPr>
          <p:cNvSpPr txBox="1"/>
          <p:nvPr/>
        </p:nvSpPr>
        <p:spPr>
          <a:xfrm>
            <a:off x="7942377" y="2228797"/>
            <a:ext cx="1246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Indikátorok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0F050907-F975-6916-BE8E-DBBFBBAF5061}"/>
              </a:ext>
            </a:extLst>
          </p:cNvPr>
          <p:cNvSpPr txBox="1"/>
          <p:nvPr/>
        </p:nvSpPr>
        <p:spPr>
          <a:xfrm>
            <a:off x="8089132" y="2598129"/>
            <a:ext cx="35557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Nem megújuló primerenergia igény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Megújuló primerenergia igény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Teljes primerenergia igény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CO2 emisszió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06606C5C-B100-B4EA-2E7C-352E96432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53" y="1777131"/>
            <a:ext cx="6905625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2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rgbClr val="F0E6C8"/>
            </a:gs>
            <a:gs pos="98000">
              <a:srgbClr val="00B05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Energiafogyasztások összegzése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53A50DD-BC1D-FB47-1246-4E6F63E93CE1}"/>
              </a:ext>
            </a:extLst>
          </p:cNvPr>
          <p:cNvSpPr txBox="1"/>
          <p:nvPr/>
        </p:nvSpPr>
        <p:spPr>
          <a:xfrm>
            <a:off x="7917883" y="1490132"/>
            <a:ext cx="39015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Az </a:t>
            </a:r>
            <a:r>
              <a:rPr lang="hu-HU" dirty="0" err="1">
                <a:latin typeface="Calibri" panose="020F0502020204030204" pitchFamily="34" charset="0"/>
                <a:cs typeface="Calibri" panose="020F0502020204030204" pitchFamily="34" charset="0"/>
              </a:rPr>
              <a:t>energiahordozónkénti</a:t>
            </a: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 végenergiák fajlagos értékei mellett a primerenergiára átszámolt megújuló és nem megújuló energiák fajlagos értékei és a CO2 emisszió számítása.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01A3CD4-A747-FB97-BDD9-83013452E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97" y="1490132"/>
            <a:ext cx="7343775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55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rgbClr val="F0E6C8"/>
            </a:gs>
            <a:gs pos="98000">
              <a:srgbClr val="00B05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Indikátorok, besorolás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53A50DD-BC1D-FB47-1246-4E6F63E93CE1}"/>
              </a:ext>
            </a:extLst>
          </p:cNvPr>
          <p:cNvSpPr txBox="1"/>
          <p:nvPr/>
        </p:nvSpPr>
        <p:spPr>
          <a:xfrm>
            <a:off x="7895305" y="1964266"/>
            <a:ext cx="39015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Az alapváltozat mellett a felújításokra vonatkozó összesített értékek és a referencia illetve megengedett értékek is megjelennek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2465AAB2-6C02-C53F-7D3B-B64FCFCD7F87}"/>
              </a:ext>
            </a:extLst>
          </p:cNvPr>
          <p:cNvSpPr txBox="1"/>
          <p:nvPr/>
        </p:nvSpPr>
        <p:spPr>
          <a:xfrm>
            <a:off x="1677199" y="4670917"/>
            <a:ext cx="3610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A fajlagos hőveszteség tényező és a nyári hővédelem értékelése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FC9D04A9-B217-FB0F-8A92-960D226E9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56" y="1909273"/>
            <a:ext cx="73533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887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rgbClr val="F0E6C8"/>
            </a:gs>
            <a:gs pos="98000">
              <a:srgbClr val="00B05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Értékelések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53A50DD-BC1D-FB47-1246-4E6F63E93CE1}"/>
              </a:ext>
            </a:extLst>
          </p:cNvPr>
          <p:cNvSpPr txBox="1"/>
          <p:nvPr/>
        </p:nvSpPr>
        <p:spPr>
          <a:xfrm>
            <a:off x="8333117" y="1683996"/>
            <a:ext cx="3420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A meglévő szerkezetek értékelése az U értékek alapján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A322F28-8F39-D489-0A5C-A9BD4122E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26" y="1521214"/>
            <a:ext cx="7943850" cy="4143375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7A866B86-A461-A99A-4648-96B076EB8671}"/>
              </a:ext>
            </a:extLst>
          </p:cNvPr>
          <p:cNvSpPr txBox="1"/>
          <p:nvPr/>
        </p:nvSpPr>
        <p:spPr>
          <a:xfrm>
            <a:off x="8333116" y="3881343"/>
            <a:ext cx="3710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u-HU" dirty="0"/>
              <a:t>Az épülettechnikai rendszerek értékelése a fogyasztásuk alapján </a:t>
            </a:r>
          </a:p>
        </p:txBody>
      </p:sp>
    </p:spTree>
    <p:extLst>
      <p:ext uri="{BB962C8B-B14F-4D97-AF65-F5344CB8AC3E}">
        <p14:creationId xmlns:p14="http://schemas.microsoft.com/office/powerpoint/2010/main" val="3407815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rgbClr val="F0E6C8"/>
            </a:gs>
            <a:gs pos="98000">
              <a:srgbClr val="00B05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Ellenőrzések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53A50DD-BC1D-FB47-1246-4E6F63E93CE1}"/>
              </a:ext>
            </a:extLst>
          </p:cNvPr>
          <p:cNvSpPr txBox="1"/>
          <p:nvPr/>
        </p:nvSpPr>
        <p:spPr>
          <a:xfrm>
            <a:off x="9005977" y="1866544"/>
            <a:ext cx="306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A helyiségekre lebontott zóna információk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7A866B86-A461-A99A-4648-96B076EB8671}"/>
              </a:ext>
            </a:extLst>
          </p:cNvPr>
          <p:cNvSpPr txBox="1"/>
          <p:nvPr/>
        </p:nvSpPr>
        <p:spPr>
          <a:xfrm>
            <a:off x="4231255" y="4027022"/>
            <a:ext cx="3920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u-HU" dirty="0"/>
              <a:t>Adott helyiségre vonatkozó információk, ami alapján ellenőrizhetők a kapcsolódó épülettechnikai rendszerek is.</a:t>
            </a: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813AEF9B-FC16-1D3B-2600-15EEC7267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73" y="1572748"/>
            <a:ext cx="8705850" cy="1295400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E693CCF4-FB1F-2767-0D90-F06E22270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934" y="3031240"/>
            <a:ext cx="3395843" cy="320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265626"/>
      </p:ext>
    </p:extLst>
  </p:cSld>
  <p:clrMapOvr>
    <a:masterClrMapping/>
  </p:clrMapOvr>
</p:sld>
</file>

<file path=ppt/theme/theme1.xml><?xml version="1.0" encoding="utf-8"?>
<a:theme xmlns:a="http://schemas.openxmlformats.org/drawingml/2006/main" name="Cseppecske">
  <a:themeElements>
    <a:clrScheme name="Cseppecske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Cseppecsk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seppecsk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TM04033925[[fn=Cseppecske]]</Template>
  <TotalTime>262</TotalTime>
  <Words>155</Words>
  <Application>Microsoft Office PowerPoint</Application>
  <PresentationFormat>Szélesvásznú</PresentationFormat>
  <Paragraphs>32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1" baseType="lpstr">
      <vt:lpstr>Arial</vt:lpstr>
      <vt:lpstr>Calibri</vt:lpstr>
      <vt:lpstr>Tw Cen MT</vt:lpstr>
      <vt:lpstr>Cseppecske</vt:lpstr>
      <vt:lpstr>Az energetikai számítás</vt:lpstr>
      <vt:lpstr>Nettó fűtési és hűtési hőigény</vt:lpstr>
      <vt:lpstr>Épülettechnikai rendszerek</vt:lpstr>
      <vt:lpstr>Energiafogyasztások összegzése</vt:lpstr>
      <vt:lpstr>Indikátorok, besorolás</vt:lpstr>
      <vt:lpstr>Értékelések</vt:lpstr>
      <vt:lpstr>Ellenőrzések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épület elkészítése</dc:title>
  <dc:creator>József Baumann</dc:creator>
  <cp:lastModifiedBy>József Baumann</cp:lastModifiedBy>
  <cp:revision>17</cp:revision>
  <dcterms:created xsi:type="dcterms:W3CDTF">2023-11-18T07:06:41Z</dcterms:created>
  <dcterms:modified xsi:type="dcterms:W3CDTF">2024-01-19T09:43:12Z</dcterms:modified>
</cp:coreProperties>
</file>