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C95"/>
    <a:srgbClr val="F0E6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92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55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067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0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731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28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29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346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442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852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114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742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8488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976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056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475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81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10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9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F0E6C8"/>
            </a:gs>
            <a:gs pos="98000">
              <a:schemeClr val="bg2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Az épülettechnikai rendszerek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6800" y="1794250"/>
            <a:ext cx="6681788" cy="3269500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Fűtési rendszerek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Használati melegvíz ellátó (HMV) rendszerek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Légtechnikai rendszerek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Hűtési rendszerek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Világítási rendszerek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Egyéb, például napelemes rendszerek</a:t>
            </a:r>
          </a:p>
          <a:p>
            <a:pPr algn="l"/>
            <a:endParaRPr lang="hu-HU" sz="2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hu-HU" sz="2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872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F0E6C8"/>
            </a:gs>
            <a:gs pos="98000">
              <a:schemeClr val="bg2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Fűtési rendszerek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8043" y="1260509"/>
            <a:ext cx="4301067" cy="531262"/>
          </a:xfrm>
        </p:spPr>
        <p:txBody>
          <a:bodyPr>
            <a:normAutofit/>
          </a:bodyPr>
          <a:lstStyle/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Terület megadás a zónákhoz hasonlóan</a:t>
            </a:r>
          </a:p>
          <a:p>
            <a:pPr algn="l"/>
            <a:endParaRPr lang="hu-HU" sz="1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hu-HU" sz="1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F3C267DC-1AAC-0204-10D4-83AA84190BB0}"/>
              </a:ext>
            </a:extLst>
          </p:cNvPr>
          <p:cNvSpPr txBox="1">
            <a:spLocks/>
          </p:cNvSpPr>
          <p:nvPr/>
        </p:nvSpPr>
        <p:spPr>
          <a:xfrm>
            <a:off x="7778043" y="1793437"/>
            <a:ext cx="4120446" cy="531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Hőtermelő, energiahordozó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D632A3FD-B722-1F20-3042-C020A8287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90" y="1684636"/>
            <a:ext cx="7429500" cy="3676650"/>
          </a:xfrm>
          <a:prstGeom prst="rect">
            <a:avLst/>
          </a:prstGeom>
        </p:spPr>
      </p:pic>
      <p:sp>
        <p:nvSpPr>
          <p:cNvPr id="13" name="Alcím 2">
            <a:extLst>
              <a:ext uri="{FF2B5EF4-FFF2-40B4-BE49-F238E27FC236}">
                <a16:creationId xmlns:a16="http://schemas.microsoft.com/office/drawing/2014/main" id="{A0EE1B2E-E1FE-0745-B725-85AB4D05C496}"/>
              </a:ext>
            </a:extLst>
          </p:cNvPr>
          <p:cNvSpPr txBox="1">
            <a:spLocks/>
          </p:cNvSpPr>
          <p:nvPr/>
        </p:nvSpPr>
        <p:spPr>
          <a:xfrm>
            <a:off x="7778043" y="2324699"/>
            <a:ext cx="4120446" cy="531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További paraméterek megadása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179093C0-4C6A-15C6-0F91-1EBEDFFDF568}"/>
              </a:ext>
            </a:extLst>
          </p:cNvPr>
          <p:cNvSpPr txBox="1"/>
          <p:nvPr/>
        </p:nvSpPr>
        <p:spPr>
          <a:xfrm>
            <a:off x="8166826" y="2787058"/>
            <a:ext cx="37316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Elosztó vezeték fajlagos vesztesége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Keringtetés energiaigénye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Szabályozási paraméterek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Tárolási veszteségek</a:t>
            </a:r>
          </a:p>
        </p:txBody>
      </p:sp>
      <p:pic>
        <p:nvPicPr>
          <p:cNvPr id="16" name="Kép 15">
            <a:extLst>
              <a:ext uri="{FF2B5EF4-FFF2-40B4-BE49-F238E27FC236}">
                <a16:creationId xmlns:a16="http://schemas.microsoft.com/office/drawing/2014/main" id="{B23763FF-7900-D7E3-CFA1-6E1B395A7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90" y="1703686"/>
            <a:ext cx="7343775" cy="3638550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51E406AA-F98C-1A5C-D86B-64E95CCDA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" y="1736741"/>
            <a:ext cx="741997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4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F0E6C8"/>
            </a:gs>
            <a:gs pos="98000">
              <a:schemeClr val="bg2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6904" y="232381"/>
            <a:ext cx="7022592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Használati melegvíz ellátó rendszer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8043" y="1260508"/>
            <a:ext cx="4301067" cy="952340"/>
          </a:xfrm>
        </p:spPr>
        <p:txBody>
          <a:bodyPr>
            <a:noAutofit/>
          </a:bodyPr>
          <a:lstStyle/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Terület megadás, melegvíz-termelő kiválasztás, elosztási paraméterke a fűtéshez hasonlóan</a:t>
            </a: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F3C267DC-1AAC-0204-10D4-83AA84190BB0}"/>
              </a:ext>
            </a:extLst>
          </p:cNvPr>
          <p:cNvSpPr txBox="1">
            <a:spLocks/>
          </p:cNvSpPr>
          <p:nvPr/>
        </p:nvSpPr>
        <p:spPr>
          <a:xfrm>
            <a:off x="7778043" y="2317225"/>
            <a:ext cx="4120446" cy="531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Fogyasztás megadása</a:t>
            </a:r>
          </a:p>
        </p:txBody>
      </p:sp>
      <p:sp>
        <p:nvSpPr>
          <p:cNvPr id="13" name="Alcím 2">
            <a:extLst>
              <a:ext uri="{FF2B5EF4-FFF2-40B4-BE49-F238E27FC236}">
                <a16:creationId xmlns:a16="http://schemas.microsoft.com/office/drawing/2014/main" id="{A0EE1B2E-E1FE-0745-B725-85AB4D05C496}"/>
              </a:ext>
            </a:extLst>
          </p:cNvPr>
          <p:cNvSpPr txBox="1">
            <a:spLocks/>
          </p:cNvSpPr>
          <p:nvPr/>
        </p:nvSpPr>
        <p:spPr>
          <a:xfrm>
            <a:off x="7773458" y="2848487"/>
            <a:ext cx="4120446" cy="531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Napkollektor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179093C0-4C6A-15C6-0F91-1EBEDFFDF568}"/>
              </a:ext>
            </a:extLst>
          </p:cNvPr>
          <p:cNvSpPr txBox="1"/>
          <p:nvPr/>
        </p:nvSpPr>
        <p:spPr>
          <a:xfrm>
            <a:off x="8035209" y="3310255"/>
            <a:ext cx="3596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Egyszerűsített számítással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F0AECA79-872A-BDF5-C1AE-8252B1871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67" y="1697643"/>
            <a:ext cx="7467600" cy="382905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B00E8DF5-540F-D647-9385-84F1ED9D5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41" y="1697643"/>
            <a:ext cx="7477125" cy="3810000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B789E36C-F5FD-4A10-67B6-7FF1DD992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991" y="1664305"/>
            <a:ext cx="7458075" cy="3895725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B2A339AE-5224-3B8D-28B1-D829BC278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48" y="1113091"/>
            <a:ext cx="6286500" cy="5381625"/>
          </a:xfrm>
          <a:prstGeom prst="rect">
            <a:avLst/>
          </a:prstGeom>
        </p:spPr>
      </p:pic>
      <p:sp>
        <p:nvSpPr>
          <p:cNvPr id="17" name="Szövegdoboz 16">
            <a:extLst>
              <a:ext uri="{FF2B5EF4-FFF2-40B4-BE49-F238E27FC236}">
                <a16:creationId xmlns:a16="http://schemas.microsoft.com/office/drawing/2014/main" id="{3EBD484A-57E0-D1D0-F7C7-DA3AED5E08CC}"/>
              </a:ext>
            </a:extLst>
          </p:cNvPr>
          <p:cNvSpPr txBox="1"/>
          <p:nvPr/>
        </p:nvSpPr>
        <p:spPr>
          <a:xfrm>
            <a:off x="8017923" y="3825723"/>
            <a:ext cx="3596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Vagy PVGIS adatokon alapuló szimulációs számítással a Sun modul segítségével</a:t>
            </a:r>
          </a:p>
        </p:txBody>
      </p:sp>
    </p:spTree>
    <p:extLst>
      <p:ext uri="{BB962C8B-B14F-4D97-AF65-F5344CB8AC3E}">
        <p14:creationId xmlns:p14="http://schemas.microsoft.com/office/powerpoint/2010/main" val="3747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F0E6C8"/>
            </a:gs>
            <a:gs pos="98000">
              <a:schemeClr val="bg2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6904" y="232381"/>
            <a:ext cx="7022592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Légtechnikai rendszer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8043" y="1260509"/>
            <a:ext cx="4301067" cy="421988"/>
          </a:xfrm>
        </p:spPr>
        <p:txBody>
          <a:bodyPr>
            <a:noAutofit/>
          </a:bodyPr>
          <a:lstStyle/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Tartalmazhat: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CBE72881-41BB-4141-9ACA-26FB7EA2F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90" y="1468945"/>
            <a:ext cx="7486650" cy="4048125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A3EEBD3E-898A-3012-CB85-013B03534A76}"/>
              </a:ext>
            </a:extLst>
          </p:cNvPr>
          <p:cNvSpPr txBox="1"/>
          <p:nvPr/>
        </p:nvSpPr>
        <p:spPr>
          <a:xfrm>
            <a:off x="8023017" y="1682497"/>
            <a:ext cx="35969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Hővisszanyerőt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Fűtő és hűtő kalorifert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Fagyvédelmi előfűtést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Talajkollektort</a:t>
            </a:r>
          </a:p>
        </p:txBody>
      </p:sp>
    </p:spTree>
    <p:extLst>
      <p:ext uri="{BB962C8B-B14F-4D97-AF65-F5344CB8AC3E}">
        <p14:creationId xmlns:p14="http://schemas.microsoft.com/office/powerpoint/2010/main" val="981771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F0E6C8"/>
            </a:gs>
            <a:gs pos="98000">
              <a:schemeClr val="bg2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6904" y="232381"/>
            <a:ext cx="7022592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Hűtési rendszer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8043" y="1772572"/>
            <a:ext cx="4301067" cy="906619"/>
          </a:xfrm>
        </p:spPr>
        <p:txBody>
          <a:bodyPr>
            <a:noAutofit/>
          </a:bodyPr>
          <a:lstStyle/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Számolunk a levegő szárításból adódó látens hőigénnyel is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8CCECE0-BFDB-F5D3-B355-3042FF382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90" y="1528762"/>
            <a:ext cx="7458075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38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F0E6C8"/>
            </a:gs>
            <a:gs pos="98000">
              <a:schemeClr val="bg2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6904" y="232381"/>
            <a:ext cx="7022592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Világítási rendszer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8043" y="1772572"/>
            <a:ext cx="4301067" cy="906619"/>
          </a:xfrm>
        </p:spPr>
        <p:txBody>
          <a:bodyPr>
            <a:noAutofit/>
          </a:bodyPr>
          <a:lstStyle/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Lakóépületnél nem tartozik az energetikai számításhoz.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00AEFBC-6E49-1FC2-5F91-0B498F41B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" y="1772572"/>
            <a:ext cx="7162800" cy="3724275"/>
          </a:xfrm>
          <a:prstGeom prst="rect">
            <a:avLst/>
          </a:prstGeom>
        </p:spPr>
      </p:pic>
      <p:sp>
        <p:nvSpPr>
          <p:cNvPr id="7" name="Alcím 2">
            <a:extLst>
              <a:ext uri="{FF2B5EF4-FFF2-40B4-BE49-F238E27FC236}">
                <a16:creationId xmlns:a16="http://schemas.microsoft.com/office/drawing/2014/main" id="{954331BF-FB13-2395-2321-7C5412CB0A11}"/>
              </a:ext>
            </a:extLst>
          </p:cNvPr>
          <p:cNvSpPr txBox="1">
            <a:spLocks/>
          </p:cNvSpPr>
          <p:nvPr/>
        </p:nvSpPr>
        <p:spPr>
          <a:xfrm>
            <a:off x="7778042" y="2522381"/>
            <a:ext cx="4301067" cy="1089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megvilágítás értéke vehető a zónáknál megadott értékek alapján, vagy közvetlenül is megadható.</a:t>
            </a:r>
          </a:p>
        </p:txBody>
      </p:sp>
    </p:spTree>
    <p:extLst>
      <p:ext uri="{BB962C8B-B14F-4D97-AF65-F5344CB8AC3E}">
        <p14:creationId xmlns:p14="http://schemas.microsoft.com/office/powerpoint/2010/main" val="3626996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F0E6C8"/>
            </a:gs>
            <a:gs pos="98000">
              <a:schemeClr val="bg2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6904" y="232381"/>
            <a:ext cx="7022592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Napelemes rendszer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8043" y="1772572"/>
            <a:ext cx="4301067" cy="906619"/>
          </a:xfrm>
        </p:spPr>
        <p:txBody>
          <a:bodyPr>
            <a:noAutofit/>
          </a:bodyPr>
          <a:lstStyle/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Választható a rendelet szerinti egyszerűsített módszer.</a:t>
            </a:r>
          </a:p>
        </p:txBody>
      </p:sp>
      <p:sp>
        <p:nvSpPr>
          <p:cNvPr id="7" name="Alcím 2">
            <a:extLst>
              <a:ext uri="{FF2B5EF4-FFF2-40B4-BE49-F238E27FC236}">
                <a16:creationId xmlns:a16="http://schemas.microsoft.com/office/drawing/2014/main" id="{954331BF-FB13-2395-2321-7C5412CB0A11}"/>
              </a:ext>
            </a:extLst>
          </p:cNvPr>
          <p:cNvSpPr txBox="1">
            <a:spLocks/>
          </p:cNvSpPr>
          <p:nvPr/>
        </p:nvSpPr>
        <p:spPr>
          <a:xfrm>
            <a:off x="7778042" y="2522381"/>
            <a:ext cx="4301067" cy="906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Vagy a PVGIS számítással, a Sun modul segítségével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DAAA8F3-8F92-685D-B675-B9F5C33FF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90" y="1983105"/>
            <a:ext cx="7210425" cy="325755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67B82188-8FC1-C1D5-26DB-F82EBBD3C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90" y="874395"/>
            <a:ext cx="744855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4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Cseppecske">
  <a:themeElements>
    <a:clrScheme name="Cseppecske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Cseppecsk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seppecsk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TM04033925[[fn=Cseppecske]]</Template>
  <TotalTime>179</TotalTime>
  <Words>140</Words>
  <Application>Microsoft Office PowerPoint</Application>
  <PresentationFormat>Szélesvásznú</PresentationFormat>
  <Paragraphs>35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1" baseType="lpstr">
      <vt:lpstr>Arial</vt:lpstr>
      <vt:lpstr>Calibri</vt:lpstr>
      <vt:lpstr>Tw Cen MT</vt:lpstr>
      <vt:lpstr>Cseppecske</vt:lpstr>
      <vt:lpstr>Az épülettechnikai rendszerek</vt:lpstr>
      <vt:lpstr>Fűtési rendszerek</vt:lpstr>
      <vt:lpstr>Használati melegvíz ellátó rendszer</vt:lpstr>
      <vt:lpstr>Légtechnikai rendszer</vt:lpstr>
      <vt:lpstr>Hűtési rendszer</vt:lpstr>
      <vt:lpstr>Világítási rendszer</vt:lpstr>
      <vt:lpstr>Napelemes rendszer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épület elkészítése</dc:title>
  <dc:creator>József Baumann</dc:creator>
  <cp:lastModifiedBy>József Baumann</cp:lastModifiedBy>
  <cp:revision>10</cp:revision>
  <dcterms:created xsi:type="dcterms:W3CDTF">2023-11-18T07:06:41Z</dcterms:created>
  <dcterms:modified xsi:type="dcterms:W3CDTF">2023-11-18T10:05:57Z</dcterms:modified>
</cp:coreProperties>
</file>